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4107" r:id="rId5"/>
  </p:sldMasterIdLst>
  <p:notesMasterIdLst>
    <p:notesMasterId r:id="rId27"/>
  </p:notesMasterIdLst>
  <p:handoutMasterIdLst>
    <p:handoutMasterId r:id="rId28"/>
  </p:handoutMasterIdLst>
  <p:sldIdLst>
    <p:sldId id="2076136272" r:id="rId6"/>
    <p:sldId id="2076136306" r:id="rId7"/>
    <p:sldId id="2076136293" r:id="rId8"/>
    <p:sldId id="2076136245" r:id="rId9"/>
    <p:sldId id="2076136289" r:id="rId10"/>
    <p:sldId id="2076136312" r:id="rId11"/>
    <p:sldId id="2076136307" r:id="rId12"/>
    <p:sldId id="2076136308" r:id="rId13"/>
    <p:sldId id="260" r:id="rId14"/>
    <p:sldId id="261" r:id="rId15"/>
    <p:sldId id="262" r:id="rId16"/>
    <p:sldId id="263" r:id="rId17"/>
    <p:sldId id="2076136309" r:id="rId18"/>
    <p:sldId id="2076136310" r:id="rId19"/>
    <p:sldId id="2076136290" r:id="rId20"/>
    <p:sldId id="268" r:id="rId21"/>
    <p:sldId id="2076136311" r:id="rId22"/>
    <p:sldId id="2076136303" r:id="rId23"/>
    <p:sldId id="2076136292" r:id="rId24"/>
    <p:sldId id="2076136302" r:id="rId25"/>
    <p:sldId id="2076136279" r:id="rId26"/>
  </p:sldIdLst>
  <p:sldSz cx="14630400" cy="82296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onsolas" panose="020B0609020204030204" pitchFamily="49"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regular r:id="rId43"/>
      <p:bold r:id="rId44"/>
      <p:italic r:id="rId45"/>
      <p:boldItalic r:id="rId46"/>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2076136272"/>
            <p14:sldId id="2076136306"/>
            <p14:sldId id="2076136293"/>
            <p14:sldId id="2076136245"/>
            <p14:sldId id="2076136289"/>
            <p14:sldId id="2076136312"/>
            <p14:sldId id="2076136307"/>
            <p14:sldId id="2076136308"/>
            <p14:sldId id="260"/>
            <p14:sldId id="261"/>
            <p14:sldId id="262"/>
            <p14:sldId id="263"/>
            <p14:sldId id="2076136309"/>
            <p14:sldId id="2076136310"/>
            <p14:sldId id="2076136290"/>
            <p14:sldId id="268"/>
            <p14:sldId id="2076136311"/>
            <p14:sldId id="2076136303"/>
            <p14:sldId id="2076136292"/>
            <p14:sldId id="2076136302"/>
            <p14:sldId id="207613627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23F"/>
    <a:srgbClr val="FFFFFF"/>
    <a:srgbClr val="53EDFF"/>
    <a:srgbClr val="9BF00B"/>
    <a:srgbClr val="50E6FF"/>
    <a:srgbClr val="0078D4"/>
    <a:srgbClr val="53EFFF"/>
    <a:srgbClr val="054B16"/>
    <a:srgbClr val="0C59A4"/>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83044-700A-4D0F-A759-A67C31798B78}" v="56" dt="2022-05-05T05:11:01.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6469" autoAdjust="0"/>
  </p:normalViewPr>
  <p:slideViewPr>
    <p:cSldViewPr snapToGrid="0" snapToObjects="1">
      <p:cViewPr varScale="1">
        <p:scale>
          <a:sx n="81" d="100"/>
          <a:sy n="81" d="100"/>
        </p:scale>
        <p:origin x="222" y="60"/>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8" d="100"/>
          <a:sy n="88" d="100"/>
        </p:scale>
        <p:origin x="29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5/8/2022</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5/8/2022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68CCEB-9B74-4B06-A035-26CD3C1A745F}" type="slidenum">
              <a:rPr lang="en-US" smtClean="0"/>
              <a:t>1</a:t>
            </a:fld>
            <a:endParaRPr lang="en-US"/>
          </a:p>
        </p:txBody>
      </p:sp>
    </p:spTree>
    <p:extLst>
      <p:ext uri="{BB962C8B-B14F-4D97-AF65-F5344CB8AC3E}">
        <p14:creationId xmlns:p14="http://schemas.microsoft.com/office/powerpoint/2010/main" val="226289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68CCEB-9B74-4B06-A035-26CD3C1A745F}" type="slidenum">
              <a:rPr lang="en-US" smtClean="0"/>
              <a:t>3</a:t>
            </a:fld>
            <a:endParaRPr lang="en-US"/>
          </a:p>
        </p:txBody>
      </p:sp>
    </p:spTree>
    <p:extLst>
      <p:ext uri="{BB962C8B-B14F-4D97-AF65-F5344CB8AC3E}">
        <p14:creationId xmlns:p14="http://schemas.microsoft.com/office/powerpoint/2010/main" val="110767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C68CCEB-9B74-4B06-A035-26CD3C1A745F}" type="slidenum">
              <a:rPr lang="en-US" smtClean="0"/>
              <a:t>13</a:t>
            </a:fld>
            <a:endParaRPr lang="en-US"/>
          </a:p>
        </p:txBody>
      </p:sp>
    </p:spTree>
    <p:extLst>
      <p:ext uri="{BB962C8B-B14F-4D97-AF65-F5344CB8AC3E}">
        <p14:creationId xmlns:p14="http://schemas.microsoft.com/office/powerpoint/2010/main" val="1805785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08023F"/>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1914837" y="3817089"/>
            <a:ext cx="10800727" cy="1015663"/>
          </a:xfrm>
          <a:prstGeom prst="rect">
            <a:avLst/>
          </a:prstGeom>
          <a:noFill/>
        </p:spPr>
        <p:txBody>
          <a:bodyPr wrap="square">
            <a:spAutoFit/>
          </a:bodyPr>
          <a:lstStyle/>
          <a:p>
            <a:r>
              <a:rPr lang="en-IN" sz="6000" b="1" i="0" u="none" strike="noStrike" baseline="0" dirty="0">
                <a:solidFill>
                  <a:schemeClr val="bg1"/>
                </a:solidFill>
                <a:latin typeface="Segoe UI" panose="020B0502040204020203" pitchFamily="34" charset="0"/>
                <a:cs typeface="Segoe UI" panose="020B0502040204020203" pitchFamily="34" charset="0"/>
              </a:rPr>
              <a:t> Global Azure 2022 @Chennai</a:t>
            </a:r>
            <a:endParaRPr lang="en-IN" sz="239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58DEF3CF-186E-472B-95A9-1E6C05D757E2}"/>
              </a:ext>
            </a:extLst>
          </p:cNvPr>
          <p:cNvSpPr txBox="1"/>
          <p:nvPr userDrawn="1"/>
        </p:nvSpPr>
        <p:spPr>
          <a:xfrm>
            <a:off x="12277344" y="7633884"/>
            <a:ext cx="2257363"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dirty="0"/>
          </a:p>
        </p:txBody>
      </p:sp>
      <p:sp>
        <p:nvSpPr>
          <p:cNvPr id="8" name="TextBox 7">
            <a:extLst>
              <a:ext uri="{FF2B5EF4-FFF2-40B4-BE49-F238E27FC236}">
                <a16:creationId xmlns:a16="http://schemas.microsoft.com/office/drawing/2014/main" id="{E3409577-2C29-4BCA-876D-B80F910A9188}"/>
              </a:ext>
            </a:extLst>
          </p:cNvPr>
          <p:cNvSpPr txBox="1"/>
          <p:nvPr userDrawn="1"/>
        </p:nvSpPr>
        <p:spPr>
          <a:xfrm>
            <a:off x="5387639" y="4887068"/>
            <a:ext cx="3855123" cy="769441"/>
          </a:xfrm>
          <a:prstGeom prst="rect">
            <a:avLst/>
          </a:prstGeom>
          <a:noFill/>
        </p:spPr>
        <p:txBody>
          <a:bodyPr wrap="square">
            <a:spAutoFit/>
          </a:bodyPr>
          <a:lstStyle/>
          <a:p>
            <a:r>
              <a:rPr lang="en-IN" sz="4400" b="0" i="1" dirty="0">
                <a:solidFill>
                  <a:schemeClr val="bg1"/>
                </a:solidFill>
                <a:effectLst/>
                <a:latin typeface="Segoe UI Semibold" panose="020B0702040204020203" pitchFamily="34" charset="0"/>
                <a:cs typeface="Segoe UI Semibold" panose="020B0702040204020203" pitchFamily="34" charset="0"/>
              </a:rPr>
              <a:t>May 07</a:t>
            </a:r>
            <a:r>
              <a:rPr lang="en-IN" sz="4400" b="0" i="1" baseline="30000" dirty="0">
                <a:solidFill>
                  <a:schemeClr val="bg1"/>
                </a:solidFill>
                <a:effectLst/>
                <a:latin typeface="Segoe UI Semibold" panose="020B0702040204020203" pitchFamily="34" charset="0"/>
                <a:cs typeface="Segoe UI Semibold" panose="020B0702040204020203" pitchFamily="34" charset="0"/>
              </a:rPr>
              <a:t>th</a:t>
            </a:r>
            <a:r>
              <a:rPr lang="en-IN" sz="4400" b="0" i="1" dirty="0">
                <a:solidFill>
                  <a:schemeClr val="bg1"/>
                </a:solidFill>
                <a:effectLst/>
                <a:latin typeface="Segoe UI Semibold" panose="020B0702040204020203" pitchFamily="34" charset="0"/>
                <a:cs typeface="Segoe UI Semibold" panose="020B0702040204020203" pitchFamily="34" charset="0"/>
              </a:rPr>
              <a:t> 2022</a:t>
            </a:r>
            <a:endParaRPr lang="en-US" sz="4400" i="1" dirty="0">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4725800F-02CA-4FA4-8AF1-47C844DFF7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4575" y="1817941"/>
            <a:ext cx="2381250" cy="1838325"/>
          </a:xfrm>
          <a:prstGeom prst="rect">
            <a:avLst/>
          </a:prstGeom>
        </p:spPr>
      </p:pic>
      <p:pic>
        <p:nvPicPr>
          <p:cNvPr id="6" name="Picture 5">
            <a:extLst>
              <a:ext uri="{FF2B5EF4-FFF2-40B4-BE49-F238E27FC236}">
                <a16:creationId xmlns:a16="http://schemas.microsoft.com/office/drawing/2014/main" id="{2B8028A5-C8E2-43AA-983E-C1FAC22D7F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6639" y="369265"/>
            <a:ext cx="1726435" cy="646692"/>
          </a:xfrm>
          <a:prstGeom prst="rect">
            <a:avLst/>
          </a:prstGeom>
        </p:spPr>
      </p:pic>
      <p:pic>
        <p:nvPicPr>
          <p:cNvPr id="11" name="Picture 10">
            <a:extLst>
              <a:ext uri="{FF2B5EF4-FFF2-40B4-BE49-F238E27FC236}">
                <a16:creationId xmlns:a16="http://schemas.microsoft.com/office/drawing/2014/main" id="{BD7C2792-5AE8-4E5B-BD85-F136D80450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827670" y="184825"/>
            <a:ext cx="1578099" cy="831132"/>
          </a:xfrm>
          <a:prstGeom prst="rect">
            <a:avLst/>
          </a:prstGeom>
        </p:spPr>
      </p:pic>
    </p:spTree>
    <p:extLst>
      <p:ext uri="{BB962C8B-B14F-4D97-AF65-F5344CB8AC3E}">
        <p14:creationId xmlns:p14="http://schemas.microsoft.com/office/powerpoint/2010/main" val="8406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AD30-2452-F697-7B4A-528EECD17C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FBE2D3-E69C-3D99-E1EB-6309F03AD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F65757-064B-13F8-93A5-FD5E62BCA268}"/>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A7E16E69-2E0D-80DD-4896-5E22CF5212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1B3C22-7CF5-2532-DD85-FCAD1E93C088}"/>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316369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1E5D-2EED-0376-A77A-96EFA2A3DA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C926DF-D0A5-A224-A893-4CD25DEFE3C2}"/>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7AF01A-8A85-AD36-6BF9-A83C9D5F575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193D3E-B4E6-595D-EACA-4B639893A809}"/>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6" name="Footer Placeholder 5">
            <a:extLst>
              <a:ext uri="{FF2B5EF4-FFF2-40B4-BE49-F238E27FC236}">
                <a16:creationId xmlns:a16="http://schemas.microsoft.com/office/drawing/2014/main" id="{250BE16F-811F-1BF1-2B1A-FA2FDD1B61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1E9060-55DD-B537-EE6B-DF3D75FC2599}"/>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4173452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F506-F1AD-DBF2-4E9A-E17220F5BFD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9410171A-98E5-A544-2669-EE5F18F66768}"/>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BC4116-E6A8-B45C-9894-DBD13E763DCC}"/>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337FC97E-D09C-AD9F-9625-59DF5D2EA6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64984-C439-3610-415C-D748C4D81138}"/>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424998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AD30-2452-F697-7B4A-528EECD17C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FBE2D3-E69C-3D99-E1EB-6309F03AD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F65757-064B-13F8-93A5-FD5E62BCA268}"/>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A7E16E69-2E0D-80DD-4896-5E22CF5212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1B3C22-7CF5-2532-DD85-FCAD1E93C088}"/>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76541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2A08-DEC2-D182-26AB-756AD99A6266}"/>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76C32A-C7C5-02F5-28D8-A8067566FAD5}"/>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829729-0B05-426C-E095-881D1F6A55A6}"/>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C09016D6-5261-FE9B-EB86-2D767C3445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52867F-D715-EC52-49FC-129B50187E1E}"/>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417459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1E5D-2EED-0376-A77A-96EFA2A3DA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C926DF-D0A5-A224-A893-4CD25DEFE3C2}"/>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7AF01A-8A85-AD36-6BF9-A83C9D5F575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193D3E-B4E6-595D-EACA-4B639893A809}"/>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6" name="Footer Placeholder 5">
            <a:extLst>
              <a:ext uri="{FF2B5EF4-FFF2-40B4-BE49-F238E27FC236}">
                <a16:creationId xmlns:a16="http://schemas.microsoft.com/office/drawing/2014/main" id="{250BE16F-811F-1BF1-2B1A-FA2FDD1B61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1E9060-55DD-B537-EE6B-DF3D75FC2599}"/>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3178493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75AD-1B25-3BC5-8364-53654A116233}"/>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E72CB1-1342-75EF-D568-B8D7C841F5B2}"/>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692CDBE-9205-99F8-AE9A-8856CC389CE3}"/>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BDD14D-4E31-2479-35B8-7F20F7AA8D1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C26CFE2E-0370-4EF3-D251-70D20AA6AD24}"/>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74ED7D-6665-703D-C6BD-9D0FBC077656}"/>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8" name="Footer Placeholder 7">
            <a:extLst>
              <a:ext uri="{FF2B5EF4-FFF2-40B4-BE49-F238E27FC236}">
                <a16:creationId xmlns:a16="http://schemas.microsoft.com/office/drawing/2014/main" id="{4C2C8A98-9A86-F326-7AC3-7EFC1990AD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26415D-64BD-9AC1-90C6-83E8B7E0D89E}"/>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4110792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9B16-59F8-F19A-A030-104F559108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862F96-D178-01C0-A4B9-3C7E8B6AE285}"/>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4" name="Footer Placeholder 3">
            <a:extLst>
              <a:ext uri="{FF2B5EF4-FFF2-40B4-BE49-F238E27FC236}">
                <a16:creationId xmlns:a16="http://schemas.microsoft.com/office/drawing/2014/main" id="{71AF8F49-3644-2876-2BCD-0A784E78EAB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0FB4CA-8D5C-449C-5276-D013D8D7DDE4}"/>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2405960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4DB861-D10F-B8B2-6BA9-847824034CCC}"/>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3" name="Footer Placeholder 2">
            <a:extLst>
              <a:ext uri="{FF2B5EF4-FFF2-40B4-BE49-F238E27FC236}">
                <a16:creationId xmlns:a16="http://schemas.microsoft.com/office/drawing/2014/main" id="{FD4AF8F0-0B8B-E302-5BD2-99B4354AE1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3D6CCB-6739-1E1D-4131-2EC2D9D93A2D}"/>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3870833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CA7C-2B35-A295-D008-8529DDDC578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528594-35BC-2433-203E-D68570484E65}"/>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A1CFE6-6E07-84CC-6E72-2D5F2EE9BD1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B9E48C2-490F-D88E-CCA0-05A39098A455}"/>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6" name="Footer Placeholder 5">
            <a:extLst>
              <a:ext uri="{FF2B5EF4-FFF2-40B4-BE49-F238E27FC236}">
                <a16:creationId xmlns:a16="http://schemas.microsoft.com/office/drawing/2014/main" id="{BA580AB3-F9A7-071D-9957-979495F639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1CEEB7-C9DA-079D-6B2D-63C700418755}"/>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3146196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617566" y="4178986"/>
            <a:ext cx="4730362" cy="6909796"/>
          </a:xfrm>
          <a:prstGeom prst="rect">
            <a:avLst/>
          </a:prstGeom>
        </p:spPr>
      </p:pic>
      <p:sp>
        <p:nvSpPr>
          <p:cNvPr id="35" name="Title 1"/>
          <p:cNvSpPr>
            <a:spLocks noGrp="1"/>
          </p:cNvSpPr>
          <p:nvPr>
            <p:ph type="title" hasCustomPrompt="1"/>
          </p:nvPr>
        </p:nvSpPr>
        <p:spPr>
          <a:xfrm>
            <a:off x="6252111" y="3343518"/>
            <a:ext cx="6870875" cy="673902"/>
          </a:xfrm>
          <a:prstGeom prst="rect">
            <a:avLst/>
          </a:prstGeom>
          <a:noFill/>
        </p:spPr>
        <p:txBody>
          <a:bodyPr wrap="square" lIns="0" tIns="0" rIns="0" bIns="0" anchor="b" anchorCtr="0">
            <a:spAutoFit/>
          </a:bodyPr>
          <a:lstStyle>
            <a:lvl1pPr>
              <a:defRPr sz="4320" b="1" spc="-60" baseline="0">
                <a:solidFill>
                  <a:srgbClr val="00B0F0"/>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252112" y="4500469"/>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939663" y="2452661"/>
            <a:ext cx="3129517" cy="3129517"/>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6252112" y="4205525"/>
            <a:ext cx="5907162" cy="35613"/>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
        <p:nvSpPr>
          <p:cNvPr id="13" name="TextBox 12">
            <a:extLst>
              <a:ext uri="{FF2B5EF4-FFF2-40B4-BE49-F238E27FC236}">
                <a16:creationId xmlns:a16="http://schemas.microsoft.com/office/drawing/2014/main" id="{59F1F7E9-9EBB-4C44-BE45-C4A29B484BA8}"/>
              </a:ext>
            </a:extLst>
          </p:cNvPr>
          <p:cNvSpPr txBox="1"/>
          <p:nvPr userDrawn="1"/>
        </p:nvSpPr>
        <p:spPr>
          <a:xfrm>
            <a:off x="6114350" y="7633884"/>
            <a:ext cx="232251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3070427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CB7B-4138-EE9F-A279-F0CD5B13B0D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F21CCF4-138F-643B-9457-5E4E78B0EC5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5EAD1344-49B0-2DFA-55E2-7E2A0F02918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EA0B057-D5A5-CC4F-C967-925148A5F16E}"/>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6" name="Footer Placeholder 5">
            <a:extLst>
              <a:ext uri="{FF2B5EF4-FFF2-40B4-BE49-F238E27FC236}">
                <a16:creationId xmlns:a16="http://schemas.microsoft.com/office/drawing/2014/main" id="{6404AFA2-13CE-94E8-E7C4-209B64F131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C3CFE8-AD71-2EB3-F9D3-CD5B5EEF2351}"/>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737211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B0C8-6B76-9D96-088B-10DEED8C88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4F9BDD-8129-EB42-253A-58D80081B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C3A00-C69F-8588-F707-3C2A84A784B1}"/>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BF72B3E6-CA77-C024-15B4-F4198EEA82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5047B1-97FE-3A06-D7AE-DAC3AEEA5FBC}"/>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2707970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24CCC9-2E73-C62F-14E1-100A090E731B}"/>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609905-5824-130B-EC3F-A1D6FBBFED15}"/>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066A2E-16F0-A030-69FD-4BAAFAE78EC5}"/>
              </a:ext>
            </a:extLst>
          </p:cNvPr>
          <p:cNvSpPr>
            <a:spLocks noGrp="1"/>
          </p:cNvSpPr>
          <p:nvPr>
            <p:ph type="dt" sz="half" idx="10"/>
          </p:nvPr>
        </p:nvSpPr>
        <p:spPr/>
        <p:txBody>
          <a:body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202B5820-922D-5436-8383-6447733B45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4DEB4-26A3-FE33-045E-5BAE0FB10F3A}"/>
              </a:ext>
            </a:extLst>
          </p:cNvPr>
          <p:cNvSpPr>
            <a:spLocks noGrp="1"/>
          </p:cNvSpPr>
          <p:nvPr>
            <p:ph type="sldNum" sz="quarter" idx="12"/>
          </p:nvPr>
        </p:nvSpPr>
        <p:spPr/>
        <p:txBody>
          <a:bodyPr/>
          <a:lstStyle/>
          <a:p>
            <a:fld id="{575293CE-2A6C-4228-8A1C-087A6B022902}" type="slidenum">
              <a:rPr lang="en-IN" smtClean="0"/>
              <a:t>‹#›</a:t>
            </a:fld>
            <a:endParaRPr lang="en-IN"/>
          </a:p>
        </p:txBody>
      </p:sp>
    </p:spTree>
    <p:extLst>
      <p:ext uri="{BB962C8B-B14F-4D97-AF65-F5344CB8AC3E}">
        <p14:creationId xmlns:p14="http://schemas.microsoft.com/office/powerpoint/2010/main" val="188919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10800000">
            <a:off x="-3255942" y="724088"/>
            <a:ext cx="4730362" cy="6909796"/>
          </a:xfrm>
          <a:prstGeom prst="rect">
            <a:avLst/>
          </a:prstGeom>
        </p:spPr>
      </p:pic>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715774" y="7628355"/>
            <a:ext cx="199094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#AzConfDev</a:t>
            </a:r>
            <a:endParaRPr lang="en-IN" dirty="0"/>
          </a:p>
        </p:txBody>
      </p:sp>
      <p:sp>
        <p:nvSpPr>
          <p:cNvPr id="14" name="Title 1">
            <a:extLst>
              <a:ext uri="{FF2B5EF4-FFF2-40B4-BE49-F238E27FC236}">
                <a16:creationId xmlns:a16="http://schemas.microsoft.com/office/drawing/2014/main" id="{BA80D204-AA27-4BBD-BBCA-179B38FA2E15}"/>
              </a:ext>
            </a:extLst>
          </p:cNvPr>
          <p:cNvSpPr>
            <a:spLocks noGrp="1"/>
          </p:cNvSpPr>
          <p:nvPr>
            <p:ph type="title" hasCustomPrompt="1"/>
          </p:nvPr>
        </p:nvSpPr>
        <p:spPr>
          <a:xfrm>
            <a:off x="2183180" y="3397474"/>
            <a:ext cx="10972800" cy="673902"/>
          </a:xfrm>
          <a:prstGeom prst="rect">
            <a:avLst/>
          </a:prstGeom>
          <a:noFill/>
        </p:spPr>
        <p:txBody>
          <a:bodyPr lIns="0" tIns="0" rIns="0" bIns="0" anchor="b" anchorCtr="0">
            <a:spAutoFit/>
          </a:bodyPr>
          <a:lstStyle>
            <a:lvl1pPr>
              <a:defRPr sz="4320" b="1" spc="-60" baseline="0">
                <a:solidFill>
                  <a:srgbClr val="FFFFFF"/>
                </a:solidFill>
                <a:latin typeface="+mn-lt"/>
                <a:cs typeface="Segoe UI" panose="020B0502040204020203" pitchFamily="34" charset="0"/>
              </a:defRPr>
            </a:lvl1pPr>
          </a:lstStyle>
          <a:p>
            <a:r>
              <a:rPr lang="en-US" dirty="0"/>
              <a:t>Event name or presentation title </a:t>
            </a:r>
          </a:p>
        </p:txBody>
      </p:sp>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2183180" y="4585726"/>
            <a:ext cx="10972800" cy="369332"/>
          </a:xfrm>
          <a:prstGeom prst="rect">
            <a:avLst/>
          </a:prstGeom>
          <a:noFill/>
        </p:spPr>
        <p:txBody>
          <a:bodyPr wrap="square" lIns="0" tIns="0" rIns="0" bIns="0">
            <a:spAutoFit/>
          </a:bodyPr>
          <a:lstStyle>
            <a:lvl1pPr marL="0" indent="0">
              <a:spcBef>
                <a:spcPts val="0"/>
              </a:spcBef>
              <a:buNone/>
              <a:defRPr sz="2400" spc="0" baseline="0">
                <a:solidFill>
                  <a:srgbClr val="FFFFFF"/>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9379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Title </a:t>
            </a:r>
          </a:p>
        </p:txBody>
      </p:sp>
      <p:sp>
        <p:nvSpPr>
          <p:cNvPr id="6" name="TextBox 5">
            <a:extLst>
              <a:ext uri="{FF2B5EF4-FFF2-40B4-BE49-F238E27FC236}">
                <a16:creationId xmlns:a16="http://schemas.microsoft.com/office/drawing/2014/main" id="{1FA5F81A-64A0-452D-AE08-BAD376A1A104}"/>
              </a:ext>
            </a:extLst>
          </p:cNvPr>
          <p:cNvSpPr txBox="1"/>
          <p:nvPr userDrawn="1"/>
        </p:nvSpPr>
        <p:spPr>
          <a:xfrm>
            <a:off x="12204192" y="7636710"/>
            <a:ext cx="2284220"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9" name="Text Placeholder 4">
            <a:extLst>
              <a:ext uri="{FF2B5EF4-FFF2-40B4-BE49-F238E27FC236}">
                <a16:creationId xmlns:a16="http://schemas.microsoft.com/office/drawing/2014/main" id="{79FFE2EB-4633-440A-931A-7B899DCAFF28}"/>
              </a:ext>
            </a:extLst>
          </p:cNvPr>
          <p:cNvSpPr>
            <a:spLocks noGrp="1"/>
          </p:cNvSpPr>
          <p:nvPr>
            <p:ph type="body" sz="quarter" idx="12" hasCustomPrompt="1"/>
          </p:nvPr>
        </p:nvSpPr>
        <p:spPr>
          <a:xfrm>
            <a:off x="1018782" y="1865461"/>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8" name="Picture 7">
            <a:extLst>
              <a:ext uri="{FF2B5EF4-FFF2-40B4-BE49-F238E27FC236}">
                <a16:creationId xmlns:a16="http://schemas.microsoft.com/office/drawing/2014/main" id="{F2012DBD-F36D-4D90-888D-827939C08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6302" y="213090"/>
            <a:ext cx="1103766" cy="852107"/>
          </a:xfrm>
          <a:prstGeom prst="rect">
            <a:avLst/>
          </a:prstGeom>
        </p:spPr>
      </p:pic>
    </p:spTree>
    <p:extLst>
      <p:ext uri="{BB962C8B-B14F-4D97-AF65-F5344CB8AC3E}">
        <p14:creationId xmlns:p14="http://schemas.microsoft.com/office/powerpoint/2010/main" val="6714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216384" y="7636710"/>
            <a:ext cx="2272028"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5" name="Picture 4">
            <a:extLst>
              <a:ext uri="{FF2B5EF4-FFF2-40B4-BE49-F238E27FC236}">
                <a16:creationId xmlns:a16="http://schemas.microsoft.com/office/drawing/2014/main" id="{3D2CBF01-6EE9-46C4-9CDF-EDDE9567A7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6302" y="213090"/>
            <a:ext cx="1103766" cy="852107"/>
          </a:xfrm>
          <a:prstGeom prst="rect">
            <a:avLst/>
          </a:prstGeom>
        </p:spPr>
      </p:pic>
    </p:spTree>
    <p:extLst>
      <p:ext uri="{BB962C8B-B14F-4D97-AF65-F5344CB8AC3E}">
        <p14:creationId xmlns:p14="http://schemas.microsoft.com/office/powerpoint/2010/main" val="332292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55645-6AC5-40CC-9F66-4B15C7AEA147}"/>
              </a:ext>
            </a:extLst>
          </p:cNvPr>
          <p:cNvSpPr txBox="1"/>
          <p:nvPr userDrawn="1"/>
        </p:nvSpPr>
        <p:spPr>
          <a:xfrm>
            <a:off x="12179808" y="7636710"/>
            <a:ext cx="2308604"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Tree>
    <p:extLst>
      <p:ext uri="{BB962C8B-B14F-4D97-AF65-F5344CB8AC3E}">
        <p14:creationId xmlns:p14="http://schemas.microsoft.com/office/powerpoint/2010/main" val="221416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Content</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31018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9" name="Picture 8">
            <a:extLst>
              <a:ext uri="{FF2B5EF4-FFF2-40B4-BE49-F238E27FC236}">
                <a16:creationId xmlns:a16="http://schemas.microsoft.com/office/drawing/2014/main" id="{1C3BDF90-81B7-4AD2-8EF1-9DFA38642F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6302" y="213090"/>
            <a:ext cx="1103766" cy="852107"/>
          </a:xfrm>
          <a:prstGeom prst="rect">
            <a:avLst/>
          </a:prstGeom>
        </p:spPr>
      </p:pic>
    </p:spTree>
    <p:extLst>
      <p:ext uri="{BB962C8B-B14F-4D97-AF65-F5344CB8AC3E}">
        <p14:creationId xmlns:p14="http://schemas.microsoft.com/office/powerpoint/2010/main" val="29215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767473" y="3505403"/>
            <a:ext cx="3449679" cy="121879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8800" b="1" kern="1200" cap="none" spc="-60" baseline="0" dirty="0">
                <a:ln w="3175">
                  <a:noFill/>
                </a:ln>
                <a:solidFill>
                  <a:schemeClr val="bg1"/>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64790" y="7636710"/>
            <a:ext cx="2249226"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pic>
        <p:nvPicPr>
          <p:cNvPr id="6" name="Picture 5">
            <a:extLst>
              <a:ext uri="{FF2B5EF4-FFF2-40B4-BE49-F238E27FC236}">
                <a16:creationId xmlns:a16="http://schemas.microsoft.com/office/drawing/2014/main" id="{49AD414A-7207-4688-B142-25EC3EEAE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6302" y="213090"/>
            <a:ext cx="1103766" cy="852107"/>
          </a:xfrm>
          <a:prstGeom prst="rect">
            <a:avLst/>
          </a:prstGeom>
        </p:spPr>
      </p:pic>
    </p:spTree>
    <p:extLst>
      <p:ext uri="{BB962C8B-B14F-4D97-AF65-F5344CB8AC3E}">
        <p14:creationId xmlns:p14="http://schemas.microsoft.com/office/powerpoint/2010/main" val="69586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You_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800230" y="727314"/>
            <a:ext cx="4686169" cy="598305"/>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1" kern="1200" cap="none" spc="-60" baseline="0" dirty="0">
                <a:ln w="3175">
                  <a:noFill/>
                </a:ln>
                <a:solidFill>
                  <a:schemeClr val="bg1"/>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800230" y="4013745"/>
            <a:ext cx="4890857" cy="295465"/>
          </a:xfrm>
          <a:noFill/>
        </p:spPr>
        <p:txBody>
          <a:bodyPr wrap="square" lIns="0" tIns="0" rIns="0" bIns="0">
            <a:spAutoFit/>
          </a:bodyPr>
          <a:lstStyle>
            <a:lvl1pPr marL="0" indent="0">
              <a:spcBef>
                <a:spcPts val="0"/>
              </a:spcBef>
              <a:buNone/>
              <a:defRPr sz="2800" b="1" spc="0" baseline="0">
                <a:solidFill>
                  <a:schemeClr val="bg1"/>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800230" y="4402135"/>
            <a:ext cx="4890857" cy="258533"/>
          </a:xfrm>
          <a:noFill/>
        </p:spPr>
        <p:txBody>
          <a:bodyPr wrap="square" lIns="0" tIns="0" rIns="0" bIns="0">
            <a:spAutoFit/>
          </a:bodyPr>
          <a:lstStyle>
            <a:lvl1pPr marL="0" indent="0">
              <a:spcBef>
                <a:spcPts val="0"/>
              </a:spcBef>
              <a:buNone/>
              <a:defRPr sz="2400" spc="0" baseline="0">
                <a:solidFill>
                  <a:schemeClr val="bg1"/>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800230" y="4998429"/>
            <a:ext cx="4890857" cy="295465"/>
          </a:xfrm>
          <a:noFill/>
        </p:spPr>
        <p:txBody>
          <a:bodyPr wrap="square" lIns="0" tIns="0" rIns="0" bIns="0">
            <a:spAutoFit/>
          </a:bodyPr>
          <a:lstStyle>
            <a:lvl1pPr marL="0" indent="0">
              <a:spcBef>
                <a:spcPts val="0"/>
              </a:spcBef>
              <a:buNone/>
              <a:defRPr sz="2800" b="1" spc="0" baseline="0">
                <a:solidFill>
                  <a:schemeClr val="bg1"/>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800230" y="5367762"/>
            <a:ext cx="4890857" cy="258533"/>
          </a:xfrm>
          <a:noFill/>
        </p:spPr>
        <p:txBody>
          <a:bodyPr wrap="square" lIns="0" tIns="0" rIns="0" bIns="0">
            <a:spAutoFit/>
          </a:bodyPr>
          <a:lstStyle>
            <a:lvl1pPr marL="0" indent="0">
              <a:spcBef>
                <a:spcPts val="0"/>
              </a:spcBef>
              <a:buNone/>
              <a:defRPr sz="2400" spc="0" baseline="0">
                <a:solidFill>
                  <a:schemeClr val="bg1"/>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2252960" y="7636710"/>
            <a:ext cx="2235452" cy="461665"/>
          </a:xfrm>
          <a:prstGeom prst="rect">
            <a:avLst/>
          </a:prstGeom>
          <a:noFill/>
        </p:spPr>
        <p:txBody>
          <a:bodyPr wrap="square">
            <a:spAutoFit/>
          </a:bodyPr>
          <a:lstStyle/>
          <a:p>
            <a:r>
              <a:rPr lang="en-IN" sz="2400" b="1" i="0" u="none" strike="noStrike" baseline="0" dirty="0">
                <a:solidFill>
                  <a:schemeClr val="bg1"/>
                </a:solidFill>
                <a:latin typeface="Segoe UI" panose="020B0502040204020203" pitchFamily="34" charset="0"/>
                <a:cs typeface="Segoe UI" panose="020B0502040204020203" pitchFamily="34" charset="0"/>
              </a:rPr>
              <a:t>#GlobalAzure</a:t>
            </a:r>
            <a:endParaRPr lang="en-IN" sz="2400" dirty="0"/>
          </a:p>
        </p:txBody>
      </p:sp>
      <p:sp>
        <p:nvSpPr>
          <p:cNvPr id="8" name="Text Placeholder 7">
            <a:extLst>
              <a:ext uri="{FF2B5EF4-FFF2-40B4-BE49-F238E27FC236}">
                <a16:creationId xmlns:a16="http://schemas.microsoft.com/office/drawing/2014/main" id="{41CB5E37-4407-4270-A9AC-A6779F2D6921}"/>
              </a:ext>
            </a:extLst>
          </p:cNvPr>
          <p:cNvSpPr>
            <a:spLocks noGrp="1"/>
          </p:cNvSpPr>
          <p:nvPr>
            <p:ph type="body" sz="quarter" idx="21" hasCustomPrompt="1"/>
          </p:nvPr>
        </p:nvSpPr>
        <p:spPr>
          <a:xfrm>
            <a:off x="800230" y="2552439"/>
            <a:ext cx="7122604" cy="651637"/>
          </a:xfrm>
          <a:prstGeom prst="rect">
            <a:avLst/>
          </a:prstGeom>
        </p:spPr>
        <p:txBody>
          <a:bodyPr/>
          <a:lstStyle>
            <a:lvl1pPr>
              <a:defRPr sz="3600" b="1">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IN" dirty="0"/>
              <a:t>Presentation title</a:t>
            </a:r>
          </a:p>
        </p:txBody>
      </p:sp>
    </p:spTree>
    <p:extLst>
      <p:ext uri="{BB962C8B-B14F-4D97-AF65-F5344CB8AC3E}">
        <p14:creationId xmlns:p14="http://schemas.microsoft.com/office/powerpoint/2010/main" val="3948049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8023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93" r:id="rId3"/>
    <p:sldLayoutId id="2147484091" r:id="rId4"/>
    <p:sldLayoutId id="2147484051" r:id="rId5"/>
    <p:sldLayoutId id="2147484104" r:id="rId6"/>
    <p:sldLayoutId id="2147484092" r:id="rId7"/>
    <p:sldLayoutId id="2147484094" r:id="rId8"/>
    <p:sldLayoutId id="2147484048" r:id="rId9"/>
    <p:sldLayoutId id="2147484105" r:id="rId10"/>
    <p:sldLayoutId id="2147484106" r:id="rId11"/>
  </p:sldLayoutIdLst>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26D40-C114-CA1B-E319-C3EA993760E2}"/>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DC4FF5-E812-AD7D-9FEA-006E91F8EB8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988475-93BD-6B89-61C3-7931ECDC4315}"/>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3553B154-31A1-473B-8F2A-5A9C6595507D}" type="datetimeFigureOut">
              <a:rPr lang="en-IN" smtClean="0"/>
              <a:t>08-05-2022</a:t>
            </a:fld>
            <a:endParaRPr lang="en-IN"/>
          </a:p>
        </p:txBody>
      </p:sp>
      <p:sp>
        <p:nvSpPr>
          <p:cNvPr id="5" name="Footer Placeholder 4">
            <a:extLst>
              <a:ext uri="{FF2B5EF4-FFF2-40B4-BE49-F238E27FC236}">
                <a16:creationId xmlns:a16="http://schemas.microsoft.com/office/drawing/2014/main" id="{C96FE16F-6CBF-AF6F-8BCE-6459A8F0321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2D7944-46E7-17CA-E9F3-300F537FB7A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575293CE-2A6C-4228-8A1C-087A6B022902}" type="slidenum">
              <a:rPr lang="en-IN" smtClean="0"/>
              <a:t>‹#›</a:t>
            </a:fld>
            <a:endParaRPr lang="en-IN"/>
          </a:p>
        </p:txBody>
      </p:sp>
    </p:spTree>
    <p:extLst>
      <p:ext uri="{BB962C8B-B14F-4D97-AF65-F5344CB8AC3E}">
        <p14:creationId xmlns:p14="http://schemas.microsoft.com/office/powerpoint/2010/main" val="7280449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store.policy.core.windows.net/kubernetes/container-no-privilege-escalation/v3/constraint.yaml" TargetMode="External"/><Relationship Id="rId2" Type="http://schemas.openxmlformats.org/officeDocument/2006/relationships/hyperlink" Target="https://store.policy.core.windows.net/kubernetes/container-no-privilege-escalation/v3/template.yaml" TargetMode="Externa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www.openpolicyagent.org/docs/v0.12.2/language-reference/" TargetMode="External"/><Relationship Id="rId3" Type="http://schemas.openxmlformats.org/officeDocument/2006/relationships/hyperlink" Target="https://www.youtube.com/watch?v=6Kur5MXg7us&amp;ab_channel=CNCF%5BCloudNativeComputingFoundation%5D" TargetMode="External"/><Relationship Id="rId7" Type="http://schemas.openxmlformats.org/officeDocument/2006/relationships/hyperlink" Target="https://play.openpolicyagent.org/" TargetMode="External"/><Relationship Id="rId2" Type="http://schemas.openxmlformats.org/officeDocument/2006/relationships/hyperlink" Target="https://www.youtube.com/watch?v=Yup1FUc2Qn0&amp;ab_channel=CNCF%5BCloudNativeComputingFoundation%5D" TargetMode="External"/><Relationship Id="rId1" Type="http://schemas.openxmlformats.org/officeDocument/2006/relationships/slideLayout" Target="../slideLayouts/slideLayout4.xml"/><Relationship Id="rId6" Type="http://schemas.openxmlformats.org/officeDocument/2006/relationships/hyperlink" Target="https://marketplace.visualstudio.com/items?itemName=tsandall.opa" TargetMode="External"/><Relationship Id="rId5" Type="http://schemas.openxmlformats.org/officeDocument/2006/relationships/hyperlink" Target="https://github.com/open-policy-agent/gatekeeper" TargetMode="External"/><Relationship Id="rId4" Type="http://schemas.openxmlformats.org/officeDocument/2006/relationships/hyperlink" Target="https://www.youtube.com/watch?v=nzcnf83NvxE&amp;ab_channel=OpenPolicyAgent" TargetMode="External"/><Relationship Id="rId9" Type="http://schemas.openxmlformats.org/officeDocument/2006/relationships/hyperlink" Target="https://www.openpolicyagent.org/docs/v0.12.2/language-cheatshe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ramsaztechbytes.in/"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imperva.com/learn/data-security/data-security/"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0B5-4AA9-48A3-B18E-9566A9984281}"/>
              </a:ext>
            </a:extLst>
          </p:cNvPr>
          <p:cNvSpPr>
            <a:spLocks noGrp="1"/>
          </p:cNvSpPr>
          <p:nvPr>
            <p:ph type="title" idx="4294967295"/>
          </p:nvPr>
        </p:nvSpPr>
        <p:spPr>
          <a:xfrm>
            <a:off x="1006475" y="-1590675"/>
            <a:ext cx="12617450" cy="1590675"/>
          </a:xfrm>
          <a:prstGeom prst="rect">
            <a:avLst/>
          </a:prstGeom>
        </p:spPr>
        <p:txBody>
          <a:bodyPr anchor="b"/>
          <a:lstStyle/>
          <a:p>
            <a:r>
              <a:rPr lang="en-US" dirty="0"/>
              <a:t>Azure Community Conference 2021</a:t>
            </a:r>
          </a:p>
        </p:txBody>
      </p:sp>
    </p:spTree>
    <p:extLst>
      <p:ext uri="{BB962C8B-B14F-4D97-AF65-F5344CB8AC3E}">
        <p14:creationId xmlns:p14="http://schemas.microsoft.com/office/powerpoint/2010/main" val="1265037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94FED-E642-CC67-67FD-E49C0DDCC116}"/>
              </a:ext>
            </a:extLst>
          </p:cNvPr>
          <p:cNvSpPr>
            <a:spLocks noGrp="1"/>
          </p:cNvSpPr>
          <p:nvPr>
            <p:ph type="title"/>
          </p:nvPr>
        </p:nvSpPr>
        <p:spPr>
          <a:xfrm>
            <a:off x="1005840" y="438151"/>
            <a:ext cx="11346708" cy="680858"/>
          </a:xfrm>
        </p:spPr>
        <p:txBody>
          <a:bodyPr>
            <a:normAutofit fontScale="90000"/>
          </a:bodyPr>
          <a:lstStyle/>
          <a:p>
            <a:pPr algn="ctr"/>
            <a:r>
              <a:rPr lang="en-IN" sz="4800" dirty="0">
                <a:solidFill>
                  <a:schemeClr val="bg1"/>
                </a:solidFill>
              </a:rPr>
              <a:t>Introduction to OPA, Rego &amp; Azure Policies</a:t>
            </a:r>
          </a:p>
        </p:txBody>
      </p:sp>
      <p:sp>
        <p:nvSpPr>
          <p:cNvPr id="7" name="Content Placeholder 6">
            <a:extLst>
              <a:ext uri="{FF2B5EF4-FFF2-40B4-BE49-F238E27FC236}">
                <a16:creationId xmlns:a16="http://schemas.microsoft.com/office/drawing/2014/main" id="{3592A9F6-E6DA-A225-CD9C-ABEC45C3DC0B}"/>
              </a:ext>
            </a:extLst>
          </p:cNvPr>
          <p:cNvSpPr>
            <a:spLocks noGrp="1"/>
          </p:cNvSpPr>
          <p:nvPr>
            <p:ph sz="half" idx="2"/>
          </p:nvPr>
        </p:nvSpPr>
        <p:spPr>
          <a:xfrm>
            <a:off x="7315200" y="1606731"/>
            <a:ext cx="6217920" cy="6378427"/>
          </a:xfrm>
        </p:spPr>
        <p:txBody>
          <a:bodyPr>
            <a:normAutofit fontScale="92500" lnSpcReduction="20000"/>
          </a:bodyPr>
          <a:lstStyle/>
          <a:p>
            <a:r>
              <a:rPr lang="en-US" sz="1680" dirty="0">
                <a:solidFill>
                  <a:schemeClr val="bg1"/>
                </a:solidFill>
              </a:rPr>
              <a:t>Azure Policies</a:t>
            </a:r>
          </a:p>
          <a:p>
            <a:pPr marL="285750" indent="-285750">
              <a:buFont typeface="Arial" panose="020B0604020202020204" pitchFamily="34" charset="0"/>
              <a:buChar char="•"/>
            </a:pPr>
            <a:r>
              <a:rPr lang="en-US" sz="1680" dirty="0">
                <a:solidFill>
                  <a:schemeClr val="bg1"/>
                </a:solidFill>
              </a:rPr>
              <a:t>Azure Native Policy as code</a:t>
            </a:r>
          </a:p>
          <a:p>
            <a:pPr marL="285750" indent="-285750">
              <a:buFont typeface="Arial" panose="020B0604020202020204" pitchFamily="34" charset="0"/>
              <a:buChar char="•"/>
            </a:pPr>
            <a:r>
              <a:rPr lang="en-US" sz="1680" dirty="0">
                <a:solidFill>
                  <a:schemeClr val="bg1"/>
                </a:solidFill>
              </a:rPr>
              <a:t>Evaluates resources in Azure by comparing the properties of those resources to business rules</a:t>
            </a:r>
          </a:p>
          <a:p>
            <a:pPr marL="285750" indent="-285750">
              <a:buFont typeface="Arial" panose="020B0604020202020204" pitchFamily="34" charset="0"/>
              <a:buChar char="•"/>
            </a:pPr>
            <a:r>
              <a:rPr lang="en-US" sz="1680" dirty="0">
                <a:solidFill>
                  <a:schemeClr val="bg1"/>
                </a:solidFill>
              </a:rPr>
              <a:t>Applied across scopes in Resource Entity Hierarchy</a:t>
            </a:r>
          </a:p>
          <a:p>
            <a:pPr marL="285750" indent="-285750">
              <a:buFont typeface="Arial" panose="020B0604020202020204" pitchFamily="34" charset="0"/>
              <a:buChar char="•"/>
            </a:pPr>
            <a:r>
              <a:rPr lang="en-US" sz="1680" dirty="0">
                <a:solidFill>
                  <a:schemeClr val="bg1"/>
                </a:solidFill>
              </a:rPr>
              <a:t>helps to enforce organizational standards and to assess compliance at-scale</a:t>
            </a:r>
          </a:p>
          <a:p>
            <a:r>
              <a:rPr lang="en-US" sz="1680" dirty="0">
                <a:solidFill>
                  <a:schemeClr val="bg1"/>
                </a:solidFill>
              </a:rPr>
              <a:t>OPA –Open Policy Agent</a:t>
            </a:r>
          </a:p>
          <a:p>
            <a:pPr marL="285750" indent="-285750">
              <a:buFont typeface="Arial" panose="020B0604020202020204" pitchFamily="34" charset="0"/>
              <a:buChar char="•"/>
            </a:pPr>
            <a:r>
              <a:rPr lang="en-US" sz="1680" dirty="0">
                <a:solidFill>
                  <a:schemeClr val="bg1"/>
                </a:solidFill>
              </a:rPr>
              <a:t>Open source, general-purpose policy engine</a:t>
            </a:r>
          </a:p>
          <a:p>
            <a:pPr marL="285750" indent="-285750">
              <a:buFont typeface="Arial" panose="020B0604020202020204" pitchFamily="34" charset="0"/>
              <a:buChar char="•"/>
            </a:pPr>
            <a:r>
              <a:rPr lang="en-US" sz="1680" dirty="0">
                <a:solidFill>
                  <a:schemeClr val="bg1"/>
                </a:solidFill>
              </a:rPr>
              <a:t>High-level declarative language that lets you specify </a:t>
            </a:r>
            <a:r>
              <a:rPr lang="en-US" sz="1680" i="1" dirty="0">
                <a:solidFill>
                  <a:schemeClr val="bg1"/>
                </a:solidFill>
              </a:rPr>
              <a:t>policy as code </a:t>
            </a:r>
          </a:p>
          <a:p>
            <a:pPr marL="285750" indent="-285750">
              <a:buFont typeface="Arial" panose="020B0604020202020204" pitchFamily="34" charset="0"/>
              <a:buChar char="•"/>
            </a:pPr>
            <a:r>
              <a:rPr lang="en-US" sz="1680" dirty="0">
                <a:solidFill>
                  <a:schemeClr val="bg1"/>
                </a:solidFill>
              </a:rPr>
              <a:t>Applied in microservices, Kubernetes, CI/CD pipelines, API gateways, and more</a:t>
            </a:r>
          </a:p>
          <a:p>
            <a:r>
              <a:rPr lang="en-IN" sz="1680" dirty="0">
                <a:solidFill>
                  <a:schemeClr val="bg1"/>
                </a:solidFill>
              </a:rPr>
              <a:t>REGO </a:t>
            </a:r>
          </a:p>
          <a:p>
            <a:pPr marL="285750" indent="-285750">
              <a:buFont typeface="Arial" panose="020B0604020202020204" pitchFamily="34" charset="0"/>
              <a:buChar char="•"/>
            </a:pPr>
            <a:r>
              <a:rPr lang="en-US" sz="1680" dirty="0">
                <a:solidFill>
                  <a:schemeClr val="bg1"/>
                </a:solidFill>
              </a:rPr>
              <a:t>OPA policies expressed in a high-level declarative language </a:t>
            </a:r>
          </a:p>
          <a:p>
            <a:pPr marL="285750" indent="-285750">
              <a:buFont typeface="Arial" panose="020B0604020202020204" pitchFamily="34" charset="0"/>
              <a:buChar char="•"/>
            </a:pPr>
            <a:r>
              <a:rPr lang="en-US" sz="1680" dirty="0">
                <a:solidFill>
                  <a:schemeClr val="bg1"/>
                </a:solidFill>
              </a:rPr>
              <a:t>Purpose-built to express policies over complex hierarchical data structures.</a:t>
            </a:r>
          </a:p>
          <a:p>
            <a:r>
              <a:rPr lang="en-US" sz="1440" dirty="0">
                <a:solidFill>
                  <a:schemeClr val="accent5">
                    <a:lumMod val="60000"/>
                    <a:lumOff val="40000"/>
                  </a:schemeClr>
                </a:solidFill>
              </a:rPr>
              <a:t>Note: Definitions are taken from the OPA official website- https://www.openpolicyagent.org/docs/latest/    &amp;</a:t>
            </a:r>
          </a:p>
          <a:p>
            <a:r>
              <a:rPr lang="en-US" sz="1440" dirty="0">
                <a:solidFill>
                  <a:schemeClr val="accent5">
                    <a:lumMod val="60000"/>
                    <a:lumOff val="40000"/>
                  </a:schemeClr>
                </a:solidFill>
              </a:rPr>
              <a:t>https://docs.microsoft.com/en-us/azure/governance/policy/overview</a:t>
            </a:r>
          </a:p>
          <a:p>
            <a:endParaRPr lang="en-IN" sz="2400" dirty="0">
              <a:solidFill>
                <a:srgbClr val="4A4A4A"/>
              </a:solidFill>
            </a:endParaRPr>
          </a:p>
        </p:txBody>
      </p:sp>
      <p:pic>
        <p:nvPicPr>
          <p:cNvPr id="6" name="Content Placeholder 10">
            <a:extLst>
              <a:ext uri="{FF2B5EF4-FFF2-40B4-BE49-F238E27FC236}">
                <a16:creationId xmlns:a16="http://schemas.microsoft.com/office/drawing/2014/main" id="{5E202425-F1DD-576E-802C-DE496311C116}"/>
              </a:ext>
            </a:extLst>
          </p:cNvPr>
          <p:cNvPicPr>
            <a:picLocks noGrp="1" noChangeAspect="1"/>
          </p:cNvPicPr>
          <p:nvPr>
            <p:ph sz="half" idx="1"/>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853440" y="1987296"/>
            <a:ext cx="6096000" cy="543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51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94FED-E642-CC67-67FD-E49C0DDCC116}"/>
              </a:ext>
            </a:extLst>
          </p:cNvPr>
          <p:cNvSpPr>
            <a:spLocks noGrp="1"/>
          </p:cNvSpPr>
          <p:nvPr>
            <p:ph type="title"/>
          </p:nvPr>
        </p:nvSpPr>
        <p:spPr>
          <a:xfrm>
            <a:off x="858269" y="180627"/>
            <a:ext cx="12302801" cy="680858"/>
          </a:xfrm>
        </p:spPr>
        <p:txBody>
          <a:bodyPr>
            <a:noAutofit/>
          </a:bodyPr>
          <a:lstStyle/>
          <a:p>
            <a:r>
              <a:rPr lang="en-IN" sz="3840" dirty="0">
                <a:solidFill>
                  <a:schemeClr val="bg1"/>
                </a:solidFill>
              </a:rPr>
              <a:t>OPA + Gatekeeper with Azure Policies for AKS- Architecture</a:t>
            </a:r>
          </a:p>
        </p:txBody>
      </p:sp>
      <p:pic>
        <p:nvPicPr>
          <p:cNvPr id="8" name="Picture 7" descr="Diagram&#10;&#10;Description automatically generated">
            <a:extLst>
              <a:ext uri="{FF2B5EF4-FFF2-40B4-BE49-F238E27FC236}">
                <a16:creationId xmlns:a16="http://schemas.microsoft.com/office/drawing/2014/main" id="{24E66C12-868B-1242-29D1-CAB36E552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69" y="1619794"/>
            <a:ext cx="13428617" cy="6158702"/>
          </a:xfrm>
          <a:prstGeom prst="rect">
            <a:avLst/>
          </a:prstGeom>
        </p:spPr>
      </p:pic>
    </p:spTree>
    <p:extLst>
      <p:ext uri="{BB962C8B-B14F-4D97-AF65-F5344CB8AC3E}">
        <p14:creationId xmlns:p14="http://schemas.microsoft.com/office/powerpoint/2010/main" val="20191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94FED-E642-CC67-67FD-E49C0DDCC116}"/>
              </a:ext>
            </a:extLst>
          </p:cNvPr>
          <p:cNvSpPr>
            <a:spLocks noGrp="1"/>
          </p:cNvSpPr>
          <p:nvPr>
            <p:ph type="title"/>
          </p:nvPr>
        </p:nvSpPr>
        <p:spPr>
          <a:xfrm>
            <a:off x="1005840" y="180628"/>
            <a:ext cx="12618720" cy="636617"/>
          </a:xfrm>
        </p:spPr>
        <p:txBody>
          <a:bodyPr>
            <a:noAutofit/>
          </a:bodyPr>
          <a:lstStyle/>
          <a:p>
            <a:r>
              <a:rPr lang="en-IN" sz="3840" dirty="0">
                <a:solidFill>
                  <a:schemeClr val="bg1"/>
                </a:solidFill>
              </a:rPr>
              <a:t>OPA + Gatekeeper with Azure Policies for AKS- Anatomy</a:t>
            </a:r>
          </a:p>
        </p:txBody>
      </p:sp>
      <p:sp>
        <p:nvSpPr>
          <p:cNvPr id="7" name="Content Placeholder 6">
            <a:extLst>
              <a:ext uri="{FF2B5EF4-FFF2-40B4-BE49-F238E27FC236}">
                <a16:creationId xmlns:a16="http://schemas.microsoft.com/office/drawing/2014/main" id="{0466E367-8631-3EAB-C6C1-54139CDC2F24}"/>
              </a:ext>
            </a:extLst>
          </p:cNvPr>
          <p:cNvSpPr>
            <a:spLocks noGrp="1"/>
          </p:cNvSpPr>
          <p:nvPr>
            <p:ph sz="half" idx="1"/>
          </p:nvPr>
        </p:nvSpPr>
        <p:spPr/>
        <p:txBody>
          <a:bodyPr/>
          <a:lstStyle/>
          <a:p>
            <a:endParaRPr lang="en-IN"/>
          </a:p>
        </p:txBody>
      </p:sp>
      <p:sp>
        <p:nvSpPr>
          <p:cNvPr id="9" name="Content Placeholder 8">
            <a:extLst>
              <a:ext uri="{FF2B5EF4-FFF2-40B4-BE49-F238E27FC236}">
                <a16:creationId xmlns:a16="http://schemas.microsoft.com/office/drawing/2014/main" id="{DA1DDEFB-6BCF-55B5-A609-0C104E3948B4}"/>
              </a:ext>
            </a:extLst>
          </p:cNvPr>
          <p:cNvSpPr>
            <a:spLocks noGrp="1"/>
          </p:cNvSpPr>
          <p:nvPr>
            <p:ph sz="half" idx="2"/>
          </p:nvPr>
        </p:nvSpPr>
        <p:spPr>
          <a:xfrm>
            <a:off x="10692883" y="2190750"/>
            <a:ext cx="3694921" cy="5221606"/>
          </a:xfrm>
          <a:ln>
            <a:solidFill>
              <a:schemeClr val="bg1">
                <a:lumMod val="85000"/>
              </a:schemeClr>
            </a:solidFill>
          </a:ln>
        </p:spPr>
        <p:txBody>
          <a:bodyPr>
            <a:normAutofit/>
          </a:bodyPr>
          <a:lstStyle/>
          <a:p>
            <a:r>
              <a:rPr lang="en-IN" sz="1680" dirty="0">
                <a:solidFill>
                  <a:schemeClr val="bg1"/>
                </a:solidFill>
                <a:hlinkClick r:id="rId2">
                  <a:extLst>
                    <a:ext uri="{A12FA001-AC4F-418D-AE19-62706E023703}">
                      <ahyp:hlinkClr xmlns:ahyp="http://schemas.microsoft.com/office/drawing/2018/hyperlinkcolor" val="tx"/>
                    </a:ext>
                  </a:extLst>
                </a:hlinkClick>
              </a:rPr>
              <a:t>https://store.policy.core.windows.net/kubernetes/container-no-privilege-escalation/v3/template.yaml</a:t>
            </a:r>
            <a:endParaRPr lang="en-IN" sz="1680" dirty="0">
              <a:solidFill>
                <a:schemeClr val="bg1"/>
              </a:solidFill>
            </a:endParaRPr>
          </a:p>
          <a:p>
            <a:r>
              <a:rPr lang="en-IN" sz="1680" dirty="0">
                <a:solidFill>
                  <a:schemeClr val="bg1"/>
                </a:solidFill>
                <a:hlinkClick r:id="rId3">
                  <a:extLst>
                    <a:ext uri="{A12FA001-AC4F-418D-AE19-62706E023703}">
                      <ahyp:hlinkClr xmlns:ahyp="http://schemas.microsoft.com/office/drawing/2018/hyperlinkcolor" val="tx"/>
                    </a:ext>
                  </a:extLst>
                </a:hlinkClick>
              </a:rPr>
              <a:t>https://store.policy.core.windows.net/kubernetes/container-no-privilege-escalation/v3/constraint.yaml</a:t>
            </a:r>
            <a:endParaRPr lang="en-IN" sz="1680" dirty="0">
              <a:solidFill>
                <a:schemeClr val="bg1"/>
              </a:solidFill>
            </a:endParaRPr>
          </a:p>
          <a:p>
            <a:endParaRPr lang="en-IN" sz="1680" dirty="0">
              <a:solidFill>
                <a:srgbClr val="000000"/>
              </a:solidFill>
            </a:endParaRPr>
          </a:p>
          <a:p>
            <a:endParaRPr lang="en-IN" sz="1260" dirty="0">
              <a:solidFill>
                <a:srgbClr val="000000"/>
              </a:solidFill>
              <a:latin typeface="Consolas" panose="020B0609020204030204" pitchFamily="49" charset="0"/>
            </a:endParaRPr>
          </a:p>
          <a:p>
            <a:endParaRPr lang="en-IN" sz="1680" dirty="0"/>
          </a:p>
        </p:txBody>
      </p:sp>
      <p:pic>
        <p:nvPicPr>
          <p:cNvPr id="6" name="Picture 5">
            <a:extLst>
              <a:ext uri="{FF2B5EF4-FFF2-40B4-BE49-F238E27FC236}">
                <a16:creationId xmlns:a16="http://schemas.microsoft.com/office/drawing/2014/main" id="{64B03FD0-EC38-EA67-0AE9-20EF11C1DA16}"/>
              </a:ext>
            </a:extLst>
          </p:cNvPr>
          <p:cNvPicPr>
            <a:picLocks noChangeAspect="1"/>
          </p:cNvPicPr>
          <p:nvPr/>
        </p:nvPicPr>
        <p:blipFill>
          <a:blip r:embed="rId4"/>
          <a:stretch>
            <a:fillRect/>
          </a:stretch>
        </p:blipFill>
        <p:spPr>
          <a:xfrm>
            <a:off x="403083" y="1633728"/>
            <a:ext cx="10179573" cy="6415246"/>
          </a:xfrm>
          <a:prstGeom prst="rect">
            <a:avLst/>
          </a:prstGeom>
        </p:spPr>
      </p:pic>
    </p:spTree>
    <p:extLst>
      <p:ext uri="{BB962C8B-B14F-4D97-AF65-F5344CB8AC3E}">
        <p14:creationId xmlns:p14="http://schemas.microsoft.com/office/powerpoint/2010/main" val="265035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DC1DD5-9B2C-43F6-45BC-EEC4C5CCA952}"/>
              </a:ext>
            </a:extLst>
          </p:cNvPr>
          <p:cNvSpPr>
            <a:spLocks noGrp="1"/>
          </p:cNvSpPr>
          <p:nvPr>
            <p:ph type="title"/>
          </p:nvPr>
        </p:nvSpPr>
        <p:spPr>
          <a:xfrm>
            <a:off x="1005840" y="438151"/>
            <a:ext cx="12618720" cy="524770"/>
          </a:xfrm>
        </p:spPr>
        <p:txBody>
          <a:bodyPr>
            <a:normAutofit fontScale="90000"/>
          </a:bodyPr>
          <a:lstStyle/>
          <a:p>
            <a:r>
              <a:rPr lang="en-IN" sz="4800" dirty="0"/>
              <a:t>Security Policies and Extensions for reliability</a:t>
            </a:r>
          </a:p>
        </p:txBody>
      </p:sp>
      <p:sp>
        <p:nvSpPr>
          <p:cNvPr id="6" name="Content Placeholder 5">
            <a:extLst>
              <a:ext uri="{FF2B5EF4-FFF2-40B4-BE49-F238E27FC236}">
                <a16:creationId xmlns:a16="http://schemas.microsoft.com/office/drawing/2014/main" id="{C68C763B-97F4-D078-0C19-0E3B47F078B2}"/>
              </a:ext>
            </a:extLst>
          </p:cNvPr>
          <p:cNvSpPr>
            <a:spLocks noGrp="1"/>
          </p:cNvSpPr>
          <p:nvPr>
            <p:ph idx="1"/>
          </p:nvPr>
        </p:nvSpPr>
        <p:spPr>
          <a:xfrm>
            <a:off x="1005840" y="1231641"/>
            <a:ext cx="12618720" cy="6180715"/>
          </a:xfrm>
        </p:spPr>
        <p:txBody>
          <a:bodyPr>
            <a:normAutofit/>
          </a:bodyPr>
          <a:lstStyle/>
          <a:p>
            <a:pPr lvl="1"/>
            <a:endParaRPr lang="en-IN" sz="2160" dirty="0"/>
          </a:p>
          <a:p>
            <a:pPr lvl="1"/>
            <a:endParaRPr lang="en-US" sz="2160" dirty="0"/>
          </a:p>
        </p:txBody>
      </p:sp>
      <p:graphicFrame>
        <p:nvGraphicFramePr>
          <p:cNvPr id="3" name="Object 2">
            <a:extLst>
              <a:ext uri="{FF2B5EF4-FFF2-40B4-BE49-F238E27FC236}">
                <a16:creationId xmlns:a16="http://schemas.microsoft.com/office/drawing/2014/main" id="{560B3E96-164F-19AF-41C0-A16FBD36CDE4}"/>
              </a:ext>
            </a:extLst>
          </p:cNvPr>
          <p:cNvGraphicFramePr>
            <a:graphicFrameLocks noChangeAspect="1"/>
          </p:cNvGraphicFramePr>
          <p:nvPr/>
        </p:nvGraphicFramePr>
        <p:xfrm>
          <a:off x="1328268" y="1368886"/>
          <a:ext cx="12618720" cy="5783580"/>
        </p:xfrm>
        <a:graphic>
          <a:graphicData uri="http://schemas.openxmlformats.org/presentationml/2006/ole">
            <mc:AlternateContent xmlns:mc="http://schemas.openxmlformats.org/markup-compatibility/2006">
              <mc:Choice xmlns:v="urn:schemas-microsoft-com:vml" Requires="v">
                <p:oleObj name="Worksheet" r:id="rId3" imgW="7086600" imgH="3248025" progId="Excel.Sheet.12">
                  <p:embed/>
                </p:oleObj>
              </mc:Choice>
              <mc:Fallback>
                <p:oleObj name="Worksheet" r:id="rId3" imgW="7086600" imgH="3248025" progId="Excel.Sheet.12">
                  <p:embed/>
                  <p:pic>
                    <p:nvPicPr>
                      <p:cNvPr id="3" name="Object 2">
                        <a:extLst>
                          <a:ext uri="{FF2B5EF4-FFF2-40B4-BE49-F238E27FC236}">
                            <a16:creationId xmlns:a16="http://schemas.microsoft.com/office/drawing/2014/main" id="{560B3E96-164F-19AF-41C0-A16FBD36CDE4}"/>
                          </a:ext>
                        </a:extLst>
                      </p:cNvPr>
                      <p:cNvPicPr/>
                      <p:nvPr/>
                    </p:nvPicPr>
                    <p:blipFill>
                      <a:blip r:embed="rId4"/>
                      <a:stretch>
                        <a:fillRect/>
                      </a:stretch>
                    </p:blipFill>
                    <p:spPr>
                      <a:xfrm>
                        <a:off x="1328268" y="1368886"/>
                        <a:ext cx="12618720" cy="5783580"/>
                      </a:xfrm>
                      <a:prstGeom prst="rect">
                        <a:avLst/>
                      </a:prstGeom>
                    </p:spPr>
                  </p:pic>
                </p:oleObj>
              </mc:Fallback>
            </mc:AlternateContent>
          </a:graphicData>
        </a:graphic>
      </p:graphicFrame>
    </p:spTree>
    <p:extLst>
      <p:ext uri="{BB962C8B-B14F-4D97-AF65-F5344CB8AC3E}">
        <p14:creationId xmlns:p14="http://schemas.microsoft.com/office/powerpoint/2010/main" val="194783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94FED-E642-CC67-67FD-E49C0DDCC116}"/>
              </a:ext>
            </a:extLst>
          </p:cNvPr>
          <p:cNvSpPr>
            <a:spLocks noGrp="1"/>
          </p:cNvSpPr>
          <p:nvPr>
            <p:ph type="title"/>
          </p:nvPr>
        </p:nvSpPr>
        <p:spPr>
          <a:xfrm>
            <a:off x="858269" y="180627"/>
            <a:ext cx="12302801" cy="680858"/>
          </a:xfrm>
        </p:spPr>
        <p:txBody>
          <a:bodyPr>
            <a:noAutofit/>
          </a:bodyPr>
          <a:lstStyle/>
          <a:p>
            <a:r>
              <a:rPr lang="en-IN" sz="4000" dirty="0">
                <a:solidFill>
                  <a:schemeClr val="bg1"/>
                </a:solidFill>
              </a:rPr>
              <a:t>Application of Kubernetes policies at Enterprise Scale</a:t>
            </a:r>
            <a:endParaRPr lang="en-IN" sz="3840" dirty="0">
              <a:solidFill>
                <a:schemeClr val="bg1"/>
              </a:solidFill>
            </a:endParaRPr>
          </a:p>
        </p:txBody>
      </p:sp>
      <p:pic>
        <p:nvPicPr>
          <p:cNvPr id="5" name="Content Placeholder 8" descr="Diagram&#10;&#10;Description automatically generated">
            <a:extLst>
              <a:ext uri="{FF2B5EF4-FFF2-40B4-BE49-F238E27FC236}">
                <a16:creationId xmlns:a16="http://schemas.microsoft.com/office/drawing/2014/main" id="{DE9B465C-88A9-E8A5-31F2-8CBC92093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6064" y="1435918"/>
            <a:ext cx="11097706" cy="6085840"/>
          </a:xfrm>
        </p:spPr>
      </p:pic>
      <p:pic>
        <p:nvPicPr>
          <p:cNvPr id="7" name="Content Placeholder 8" descr="Diagram&#10;&#10;Description automatically generated">
            <a:extLst>
              <a:ext uri="{FF2B5EF4-FFF2-40B4-BE49-F238E27FC236}">
                <a16:creationId xmlns:a16="http://schemas.microsoft.com/office/drawing/2014/main" id="{4705A1BB-96D8-3C2C-4DA3-65D3E12D0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630" y="1645934"/>
            <a:ext cx="10914826" cy="5985551"/>
          </a:xfrm>
          <a:prstGeom prst="rect">
            <a:avLst/>
          </a:prstGeom>
        </p:spPr>
      </p:pic>
    </p:spTree>
    <p:extLst>
      <p:ext uri="{BB962C8B-B14F-4D97-AF65-F5344CB8AC3E}">
        <p14:creationId xmlns:p14="http://schemas.microsoft.com/office/powerpoint/2010/main" val="15765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9DB10-5D16-458A-9D51-EA73716C3B97}"/>
              </a:ext>
            </a:extLst>
          </p:cNvPr>
          <p:cNvSpPr>
            <a:spLocks noGrp="1"/>
          </p:cNvSpPr>
          <p:nvPr>
            <p:ph type="title"/>
          </p:nvPr>
        </p:nvSpPr>
        <p:spPr>
          <a:xfrm>
            <a:off x="702259" y="1850256"/>
            <a:ext cx="10972800" cy="598318"/>
          </a:xfrm>
        </p:spPr>
        <p:txBody>
          <a:bodyPr/>
          <a:lstStyle/>
          <a:p>
            <a:r>
              <a:rPr lang="en-IN" b="1" dirty="0">
                <a:latin typeface="+mn-lt"/>
              </a:rPr>
              <a:t>Pod Topology Spread Constraint demo</a:t>
            </a:r>
          </a:p>
        </p:txBody>
      </p:sp>
      <p:pic>
        <p:nvPicPr>
          <p:cNvPr id="5" name="Picture Placeholder 6" descr="Timeline&#10;&#10;Description automatically generated">
            <a:extLst>
              <a:ext uri="{FF2B5EF4-FFF2-40B4-BE49-F238E27FC236}">
                <a16:creationId xmlns:a16="http://schemas.microsoft.com/office/drawing/2014/main" id="{95AB7980-14F9-BA64-4781-22AD99BBE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954" y="3036678"/>
            <a:ext cx="7601409" cy="4127863"/>
          </a:xfrm>
          <a:prstGeom prst="rect">
            <a:avLst/>
          </a:prstGeom>
        </p:spPr>
      </p:pic>
    </p:spTree>
    <p:extLst>
      <p:ext uri="{BB962C8B-B14F-4D97-AF65-F5344CB8AC3E}">
        <p14:creationId xmlns:p14="http://schemas.microsoft.com/office/powerpoint/2010/main" val="39997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B94FED-E642-CC67-67FD-E49C0DDCC116}"/>
              </a:ext>
            </a:extLst>
          </p:cNvPr>
          <p:cNvSpPr>
            <a:spLocks noGrp="1"/>
          </p:cNvSpPr>
          <p:nvPr>
            <p:ph type="title"/>
          </p:nvPr>
        </p:nvSpPr>
        <p:spPr>
          <a:xfrm>
            <a:off x="994975" y="244443"/>
            <a:ext cx="11346708" cy="680858"/>
          </a:xfrm>
        </p:spPr>
        <p:txBody>
          <a:bodyPr>
            <a:normAutofit fontScale="90000"/>
          </a:bodyPr>
          <a:lstStyle/>
          <a:p>
            <a:pPr algn="ctr"/>
            <a:r>
              <a:rPr lang="en-IN" sz="4800" dirty="0">
                <a:solidFill>
                  <a:schemeClr val="bg1"/>
                </a:solidFill>
              </a:rPr>
              <a:t>Takeaway for Dev and DevSecOps</a:t>
            </a:r>
          </a:p>
        </p:txBody>
      </p:sp>
      <p:sp>
        <p:nvSpPr>
          <p:cNvPr id="7" name="Content Placeholder 6">
            <a:extLst>
              <a:ext uri="{FF2B5EF4-FFF2-40B4-BE49-F238E27FC236}">
                <a16:creationId xmlns:a16="http://schemas.microsoft.com/office/drawing/2014/main" id="{3592A9F6-E6DA-A225-CD9C-ABEC45C3DC0B}"/>
              </a:ext>
            </a:extLst>
          </p:cNvPr>
          <p:cNvSpPr>
            <a:spLocks noGrp="1"/>
          </p:cNvSpPr>
          <p:nvPr>
            <p:ph sz="half" idx="2"/>
          </p:nvPr>
        </p:nvSpPr>
        <p:spPr>
          <a:xfrm>
            <a:off x="6239648" y="1321157"/>
            <a:ext cx="6217920" cy="4701691"/>
          </a:xfrm>
        </p:spPr>
        <p:txBody>
          <a:bodyPr>
            <a:normAutofit/>
          </a:bodyPr>
          <a:lstStyle/>
          <a:p>
            <a:pPr fontAlgn="ctr">
              <a:lnSpc>
                <a:spcPct val="150000"/>
              </a:lnSpc>
              <a:spcAft>
                <a:spcPts val="0"/>
              </a:spcAft>
              <a:buFont typeface="+mj-lt"/>
              <a:buAutoNum type="alphaLcPeriod"/>
            </a:pPr>
            <a:r>
              <a:rPr lang="en-IN" dirty="0">
                <a:solidFill>
                  <a:schemeClr val="bg1"/>
                </a:solidFill>
                <a:latin typeface="Calibri" panose="020F0502020204030204" pitchFamily="34" charset="0"/>
              </a:rPr>
              <a:t> Audit logs from the evaluation of these policies can be pushed to the log analytics workspace to further analyze the "Kubernetes security maturity" of the team and also improve the SSDLC (Secure Software Development Lifecycle) processes</a:t>
            </a:r>
          </a:p>
          <a:p>
            <a:pPr fontAlgn="ctr">
              <a:lnSpc>
                <a:spcPct val="150000"/>
              </a:lnSpc>
              <a:spcAft>
                <a:spcPts val="0"/>
              </a:spcAft>
              <a:buFont typeface="+mj-lt"/>
              <a:buAutoNum type="alphaLcPeriod"/>
            </a:pPr>
            <a:r>
              <a:rPr lang="en-IN" dirty="0">
                <a:solidFill>
                  <a:schemeClr val="bg1"/>
                </a:solidFill>
                <a:latin typeface="Calibri" panose="020F0502020204030204" pitchFamily="34" charset="0"/>
              </a:rPr>
              <a:t> Integration of the policies to enforce security &amp; reliability during the CD stage of kubernetes </a:t>
            </a:r>
            <a:r>
              <a:rPr lang="en-IN">
                <a:solidFill>
                  <a:schemeClr val="bg1"/>
                </a:solidFill>
                <a:latin typeface="Calibri" panose="020F0502020204030204" pitchFamily="34" charset="0"/>
              </a:rPr>
              <a:t>- &lt;Architecture&gt;</a:t>
            </a:r>
            <a:endParaRPr lang="en-IN" dirty="0">
              <a:solidFill>
                <a:schemeClr val="bg1"/>
              </a:solidFill>
              <a:latin typeface="Calibri" panose="020F0502020204030204" pitchFamily="34" charset="0"/>
            </a:endParaRPr>
          </a:p>
          <a:p>
            <a:pPr fontAlgn="ctr">
              <a:lnSpc>
                <a:spcPct val="150000"/>
              </a:lnSpc>
              <a:spcAft>
                <a:spcPts val="0"/>
              </a:spcAft>
              <a:buFont typeface="+mj-lt"/>
              <a:buAutoNum type="alphaLcPeriod"/>
            </a:pPr>
            <a:r>
              <a:rPr lang="en-IN" dirty="0">
                <a:solidFill>
                  <a:schemeClr val="bg1"/>
                </a:solidFill>
                <a:latin typeface="Calibri" panose="020F0502020204030204" pitchFamily="34" charset="0"/>
              </a:rPr>
              <a:t>  Reusable policies and library functions (for security and otherwise) that can be used across the organization without much of rework</a:t>
            </a:r>
          </a:p>
          <a:p>
            <a:endParaRPr lang="en-IN" sz="2400" dirty="0">
              <a:solidFill>
                <a:schemeClr val="bg1"/>
              </a:solidFill>
            </a:endParaRPr>
          </a:p>
        </p:txBody>
      </p:sp>
      <p:pic>
        <p:nvPicPr>
          <p:cNvPr id="5" name="Picture 4">
            <a:extLst>
              <a:ext uri="{FF2B5EF4-FFF2-40B4-BE49-F238E27FC236}">
                <a16:creationId xmlns:a16="http://schemas.microsoft.com/office/drawing/2014/main" id="{ACE81527-1CCF-4419-8E90-3676D35D3C78}"/>
              </a:ext>
            </a:extLst>
          </p:cNvPr>
          <p:cNvPicPr>
            <a:picLocks noChangeAspect="1"/>
          </p:cNvPicPr>
          <p:nvPr/>
        </p:nvPicPr>
        <p:blipFill>
          <a:blip r:embed="rId2"/>
          <a:stretch>
            <a:fillRect/>
          </a:stretch>
        </p:blipFill>
        <p:spPr>
          <a:xfrm>
            <a:off x="743712" y="1412340"/>
            <a:ext cx="5121267" cy="6572818"/>
          </a:xfrm>
          <a:prstGeom prst="rect">
            <a:avLst/>
          </a:prstGeom>
        </p:spPr>
      </p:pic>
    </p:spTree>
    <p:extLst>
      <p:ext uri="{BB962C8B-B14F-4D97-AF65-F5344CB8AC3E}">
        <p14:creationId xmlns:p14="http://schemas.microsoft.com/office/powerpoint/2010/main" val="12258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54958"/>
            <a:ext cx="3232926" cy="609398"/>
          </a:xfrm>
        </p:spPr>
        <p:txBody>
          <a:bodyPr/>
          <a:lstStyle/>
          <a:p>
            <a:r>
              <a:rPr lang="en-IN" sz="4400" dirty="0"/>
              <a:t>References</a:t>
            </a:r>
            <a:endParaRPr lang="en-IN" b="1" dirty="0">
              <a:latin typeface="+mn-lt"/>
            </a:endParaRPr>
          </a:p>
        </p:txBody>
      </p:sp>
      <p:sp>
        <p:nvSpPr>
          <p:cNvPr id="7" name="Text Placeholder 3">
            <a:extLst>
              <a:ext uri="{FF2B5EF4-FFF2-40B4-BE49-F238E27FC236}">
                <a16:creationId xmlns:a16="http://schemas.microsoft.com/office/drawing/2014/main" id="{37B49656-7CB8-4AB4-56A9-68F4417AF965}"/>
              </a:ext>
            </a:extLst>
          </p:cNvPr>
          <p:cNvSpPr>
            <a:spLocks noGrp="1"/>
          </p:cNvSpPr>
          <p:nvPr>
            <p:ph type="body" sz="quarter" idx="12"/>
          </p:nvPr>
        </p:nvSpPr>
        <p:spPr>
          <a:xfrm>
            <a:off x="702258" y="1780032"/>
            <a:ext cx="13208813" cy="5324535"/>
          </a:xfrm>
        </p:spPr>
        <p:txBody>
          <a:bodyPr/>
          <a:lstStyle/>
          <a:p>
            <a:r>
              <a:rPr lang="en-IN" sz="2200" dirty="0"/>
              <a:t>Video References</a:t>
            </a:r>
          </a:p>
          <a:p>
            <a:r>
              <a:rPr lang="en-IN" sz="2000" dirty="0"/>
              <a:t>Introduction to the OPA &amp; Gatekeeper for K8s Project</a:t>
            </a:r>
          </a:p>
          <a:p>
            <a:r>
              <a:rPr lang="en-IN" sz="2000" dirty="0">
                <a:hlinkClick r:id="rId2">
                  <a:extLst>
                    <a:ext uri="{A12FA001-AC4F-418D-AE19-62706E023703}">
                      <ahyp:hlinkClr xmlns:ahyp="http://schemas.microsoft.com/office/drawing/2018/hyperlinkcolor" val="tx"/>
                    </a:ext>
                  </a:extLst>
                </a:hlinkClick>
              </a:rPr>
              <a:t>https://www.youtube.com/watch?v=Yup1FUc2Qn0&amp;ab_channel=CNCF%5BCloudNativeComputingFoundation%5D</a:t>
            </a:r>
            <a:endParaRPr lang="en-IN" sz="2000" dirty="0"/>
          </a:p>
          <a:p>
            <a:r>
              <a:rPr lang="en-IN" sz="2000" dirty="0"/>
              <a:t>Working of Gatekeeper explained</a:t>
            </a:r>
          </a:p>
          <a:p>
            <a:r>
              <a:rPr lang="en-IN" sz="2000" dirty="0">
                <a:hlinkClick r:id="rId3">
                  <a:extLst>
                    <a:ext uri="{A12FA001-AC4F-418D-AE19-62706E023703}">
                      <ahyp:hlinkClr xmlns:ahyp="http://schemas.microsoft.com/office/drawing/2018/hyperlinkcolor" val="tx"/>
                    </a:ext>
                  </a:extLst>
                </a:hlinkClick>
              </a:rPr>
              <a:t>https://www.youtube.com/watch?v=6Kur5MXg7us&amp;ab_channel=CNCF%5BCloudNativeComputingFoundation%5D</a:t>
            </a:r>
            <a:endParaRPr lang="en-IN" sz="2000" dirty="0"/>
          </a:p>
          <a:p>
            <a:r>
              <a:rPr lang="en-IN" sz="2000" dirty="0"/>
              <a:t>Demonstration of Rego playground</a:t>
            </a:r>
          </a:p>
          <a:p>
            <a:r>
              <a:rPr lang="en-IN" sz="2000" dirty="0">
                <a:hlinkClick r:id="rId4">
                  <a:extLst>
                    <a:ext uri="{A12FA001-AC4F-418D-AE19-62706E023703}">
                      <ahyp:hlinkClr xmlns:ahyp="http://schemas.microsoft.com/office/drawing/2018/hyperlinkcolor" val="tx"/>
                    </a:ext>
                  </a:extLst>
                </a:hlinkClick>
              </a:rPr>
              <a:t>https://www.youtube.com/watch?v=nzcnf83NvxE&amp;ab_channel=OpenPolicyAgent</a:t>
            </a:r>
            <a:endParaRPr lang="en-IN" sz="2000" dirty="0"/>
          </a:p>
          <a:p>
            <a:r>
              <a:rPr lang="en-IN" sz="2000" dirty="0"/>
              <a:t> </a:t>
            </a:r>
          </a:p>
          <a:p>
            <a:r>
              <a:rPr lang="en-IN" sz="2200" dirty="0"/>
              <a:t>Gatekeeper source code repository</a:t>
            </a:r>
          </a:p>
          <a:p>
            <a:r>
              <a:rPr lang="en-IN" sz="2000" dirty="0">
                <a:hlinkClick r:id="rId5">
                  <a:extLst>
                    <a:ext uri="{A12FA001-AC4F-418D-AE19-62706E023703}">
                      <ahyp:hlinkClr xmlns:ahyp="http://schemas.microsoft.com/office/drawing/2018/hyperlinkcolor" val="tx"/>
                    </a:ext>
                  </a:extLst>
                </a:hlinkClick>
              </a:rPr>
              <a:t>https://github.com/open-policy-agent/gatekeeper</a:t>
            </a:r>
            <a:endParaRPr lang="en-IN" sz="2000" dirty="0"/>
          </a:p>
          <a:p>
            <a:r>
              <a:rPr lang="en-IN" sz="2000" dirty="0"/>
              <a:t> </a:t>
            </a:r>
          </a:p>
          <a:p>
            <a:r>
              <a:rPr lang="en-IN" sz="2200" dirty="0"/>
              <a:t>Developing OPA policies using VS-Code and compiler for local development and testing</a:t>
            </a:r>
          </a:p>
          <a:p>
            <a:r>
              <a:rPr lang="en-IN" sz="2000" dirty="0"/>
              <a:t>VS code- </a:t>
            </a:r>
            <a:r>
              <a:rPr lang="en-IN" sz="2000" dirty="0">
                <a:hlinkClick r:id="rId6">
                  <a:extLst>
                    <a:ext uri="{A12FA001-AC4F-418D-AE19-62706E023703}">
                      <ahyp:hlinkClr xmlns:ahyp="http://schemas.microsoft.com/office/drawing/2018/hyperlinkcolor" val="tx"/>
                    </a:ext>
                  </a:extLst>
                </a:hlinkClick>
              </a:rPr>
              <a:t>https://marketplace.visualstudio.com/items?itemName=tsandall.opa</a:t>
            </a:r>
            <a:endParaRPr lang="en-IN" sz="2000" dirty="0"/>
          </a:p>
          <a:p>
            <a:r>
              <a:rPr lang="en-IN" sz="2000" dirty="0">
                <a:solidFill>
                  <a:schemeClr val="accent3">
                    <a:lumMod val="60000"/>
                    <a:lumOff val="40000"/>
                  </a:schemeClr>
                </a:solidFill>
              </a:rPr>
              <a:t>Rego Playground- </a:t>
            </a:r>
            <a:r>
              <a:rPr lang="en-IN" sz="2000" dirty="0">
                <a:hlinkClick r:id="rId7">
                  <a:extLst>
                    <a:ext uri="{A12FA001-AC4F-418D-AE19-62706E023703}">
                      <ahyp:hlinkClr xmlns:ahyp="http://schemas.microsoft.com/office/drawing/2018/hyperlinkcolor" val="tx"/>
                    </a:ext>
                  </a:extLst>
                </a:hlinkClick>
              </a:rPr>
              <a:t>https://play.openpolicyagent.org/</a:t>
            </a:r>
            <a:endParaRPr lang="en-IN" sz="2000" dirty="0"/>
          </a:p>
          <a:p>
            <a:r>
              <a:rPr lang="en-IN" sz="2000" dirty="0"/>
              <a:t>REGO Language Reference - </a:t>
            </a:r>
            <a:r>
              <a:rPr lang="en-IN" sz="2000" dirty="0">
                <a:hlinkClick r:id="rId8">
                  <a:extLst>
                    <a:ext uri="{A12FA001-AC4F-418D-AE19-62706E023703}">
                      <ahyp:hlinkClr xmlns:ahyp="http://schemas.microsoft.com/office/drawing/2018/hyperlinkcolor" val="tx"/>
                    </a:ext>
                  </a:extLst>
                </a:hlinkClick>
              </a:rPr>
              <a:t>https://www.openpolicyagent.org/docs/v0.12.2/language-reference/</a:t>
            </a:r>
            <a:endParaRPr lang="en-IN" sz="2000" dirty="0"/>
          </a:p>
          <a:p>
            <a:r>
              <a:rPr lang="en-IN" sz="2000" dirty="0"/>
              <a:t>REGO Language Cheat sheet - </a:t>
            </a:r>
            <a:r>
              <a:rPr lang="en-IN" sz="2000" dirty="0">
                <a:hlinkClick r:id="rId9">
                  <a:extLst>
                    <a:ext uri="{A12FA001-AC4F-418D-AE19-62706E023703}">
                      <ahyp:hlinkClr xmlns:ahyp="http://schemas.microsoft.com/office/drawing/2018/hyperlinkcolor" val="tx"/>
                    </a:ext>
                  </a:extLst>
                </a:hlinkClick>
              </a:rPr>
              <a:t>https://www.openpolicyagent.org/docs/v0.12.2/language-cheatsheet/</a:t>
            </a:r>
            <a:endParaRPr lang="en-IN" sz="2000" dirty="0"/>
          </a:p>
          <a:p>
            <a:endParaRPr lang="en-IN" sz="2000" dirty="0"/>
          </a:p>
        </p:txBody>
      </p:sp>
    </p:spTree>
    <p:extLst>
      <p:ext uri="{BB962C8B-B14F-4D97-AF65-F5344CB8AC3E}">
        <p14:creationId xmlns:p14="http://schemas.microsoft.com/office/powerpoint/2010/main" val="282809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xEl>
                                              <p:pRg st="11" end="1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
                                            <p:txEl>
                                              <p:pRg st="12" end="12"/>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
                                            <p:txEl>
                                              <p:pRg st="13" end="13"/>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
                                            <p:txEl>
                                              <p:pRg st="14" end="14"/>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46CA-5DF7-4048-893F-A47362D98012}"/>
              </a:ext>
            </a:extLst>
          </p:cNvPr>
          <p:cNvSpPr>
            <a:spLocks noGrp="1"/>
          </p:cNvSpPr>
          <p:nvPr>
            <p:ph type="title" idx="4294967295"/>
          </p:nvPr>
        </p:nvSpPr>
        <p:spPr>
          <a:xfrm>
            <a:off x="4031833" y="263996"/>
            <a:ext cx="6566734" cy="92333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Azure Communities</a:t>
            </a:r>
          </a:p>
        </p:txBody>
      </p:sp>
      <p:pic>
        <p:nvPicPr>
          <p:cNvPr id="4" name="Picture 3">
            <a:extLst>
              <a:ext uri="{FF2B5EF4-FFF2-40B4-BE49-F238E27FC236}">
                <a16:creationId xmlns:a16="http://schemas.microsoft.com/office/drawing/2014/main" id="{C226E5A2-76A1-4CD4-B9AE-90A02BD1C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059" y="2207775"/>
            <a:ext cx="2421126" cy="1275126"/>
          </a:xfrm>
          <a:prstGeom prst="rect">
            <a:avLst/>
          </a:prstGeom>
        </p:spPr>
      </p:pic>
      <p:pic>
        <p:nvPicPr>
          <p:cNvPr id="6" name="Picture 5">
            <a:extLst>
              <a:ext uri="{FF2B5EF4-FFF2-40B4-BE49-F238E27FC236}">
                <a16:creationId xmlns:a16="http://schemas.microsoft.com/office/drawing/2014/main" id="{B657A4CB-4AF4-4087-B41A-594E2368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573" y="2311719"/>
            <a:ext cx="3126636" cy="1171182"/>
          </a:xfrm>
          <a:prstGeom prst="rect">
            <a:avLst/>
          </a:prstGeom>
        </p:spPr>
      </p:pic>
      <p:pic>
        <p:nvPicPr>
          <p:cNvPr id="8" name="Picture 7">
            <a:extLst>
              <a:ext uri="{FF2B5EF4-FFF2-40B4-BE49-F238E27FC236}">
                <a16:creationId xmlns:a16="http://schemas.microsoft.com/office/drawing/2014/main" id="{313DE72E-0607-4F51-8C63-2107A1B33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3035" y="1825921"/>
            <a:ext cx="3072987" cy="1717083"/>
          </a:xfrm>
          <a:prstGeom prst="rect">
            <a:avLst/>
          </a:prstGeom>
        </p:spPr>
      </p:pic>
      <p:pic>
        <p:nvPicPr>
          <p:cNvPr id="10" name="Picture 9">
            <a:extLst>
              <a:ext uri="{FF2B5EF4-FFF2-40B4-BE49-F238E27FC236}">
                <a16:creationId xmlns:a16="http://schemas.microsoft.com/office/drawing/2014/main" id="{DC592C4F-9158-4883-A1BB-988041589E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3896" b="26636"/>
          <a:stretch/>
        </p:blipFill>
        <p:spPr>
          <a:xfrm>
            <a:off x="8215931" y="4675862"/>
            <a:ext cx="3475974" cy="1719469"/>
          </a:xfrm>
          <a:prstGeom prst="rect">
            <a:avLst/>
          </a:prstGeom>
        </p:spPr>
      </p:pic>
      <p:pic>
        <p:nvPicPr>
          <p:cNvPr id="13" name="Picture 12">
            <a:extLst>
              <a:ext uri="{FF2B5EF4-FFF2-40B4-BE49-F238E27FC236}">
                <a16:creationId xmlns:a16="http://schemas.microsoft.com/office/drawing/2014/main" id="{B9EB89A2-28BB-43BB-B71D-A7DB033C62E7}"/>
              </a:ext>
            </a:extLst>
          </p:cNvPr>
          <p:cNvPicPr>
            <a:picLocks noChangeAspect="1"/>
          </p:cNvPicPr>
          <p:nvPr/>
        </p:nvPicPr>
        <p:blipFill rotWithShape="1">
          <a:blip r:embed="rId6">
            <a:extLst>
              <a:ext uri="{28A0092B-C50C-407E-A947-70E740481C1C}">
                <a14:useLocalDpi xmlns:a14="http://schemas.microsoft.com/office/drawing/2010/main" val="0"/>
              </a:ext>
            </a:extLst>
          </a:blip>
          <a:srcRect t="23150" b="30384"/>
          <a:stretch/>
        </p:blipFill>
        <p:spPr>
          <a:xfrm>
            <a:off x="2836637" y="4675862"/>
            <a:ext cx="3671144" cy="1705824"/>
          </a:xfrm>
          <a:prstGeom prst="rect">
            <a:avLst/>
          </a:prstGeom>
        </p:spPr>
      </p:pic>
    </p:spTree>
    <p:extLst>
      <p:ext uri="{BB962C8B-B14F-4D97-AF65-F5344CB8AC3E}">
        <p14:creationId xmlns:p14="http://schemas.microsoft.com/office/powerpoint/2010/main" val="211706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C-0D5A-4F9F-AFA0-A2B12E920261}"/>
              </a:ext>
            </a:extLst>
          </p:cNvPr>
          <p:cNvSpPr>
            <a:spLocks noGrp="1"/>
          </p:cNvSpPr>
          <p:nvPr>
            <p:ph type="title"/>
          </p:nvPr>
        </p:nvSpPr>
        <p:spPr>
          <a:xfrm>
            <a:off x="5767473" y="2286608"/>
            <a:ext cx="3639574" cy="2437590"/>
          </a:xfrm>
        </p:spPr>
        <p:txBody>
          <a:bodyPr/>
          <a:lstStyle/>
          <a:p>
            <a:r>
              <a:rPr lang="en-IN" b="1" dirty="0">
                <a:latin typeface="+mn-lt"/>
              </a:rPr>
              <a:t>Q &amp; A</a:t>
            </a:r>
          </a:p>
        </p:txBody>
      </p:sp>
    </p:spTree>
    <p:extLst>
      <p:ext uri="{BB962C8B-B14F-4D97-AF65-F5344CB8AC3E}">
        <p14:creationId xmlns:p14="http://schemas.microsoft.com/office/powerpoint/2010/main" val="624831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46CA-5DF7-4048-893F-A47362D98012}"/>
              </a:ext>
            </a:extLst>
          </p:cNvPr>
          <p:cNvSpPr>
            <a:spLocks noGrp="1"/>
          </p:cNvSpPr>
          <p:nvPr>
            <p:ph type="title" idx="4294967295"/>
          </p:nvPr>
        </p:nvSpPr>
        <p:spPr>
          <a:xfrm>
            <a:off x="1799617" y="758645"/>
            <a:ext cx="3319820"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440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Gold Partner</a:t>
            </a:r>
          </a:p>
        </p:txBody>
      </p:sp>
      <p:sp>
        <p:nvSpPr>
          <p:cNvPr id="12" name="Title 5">
            <a:extLst>
              <a:ext uri="{FF2B5EF4-FFF2-40B4-BE49-F238E27FC236}">
                <a16:creationId xmlns:a16="http://schemas.microsoft.com/office/drawing/2014/main" id="{97FAE5D8-0312-49B8-8645-9F6303F7FF43}"/>
              </a:ext>
            </a:extLst>
          </p:cNvPr>
          <p:cNvSpPr txBox="1">
            <a:spLocks/>
          </p:cNvSpPr>
          <p:nvPr/>
        </p:nvSpPr>
        <p:spPr>
          <a:xfrm>
            <a:off x="9324926" y="742506"/>
            <a:ext cx="3678636"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chemeClr val="bg1"/>
                </a:solidFill>
                <a:latin typeface="Segoe UI" pitchFamily="34" charset="0"/>
              </a:rPr>
              <a:t>Venue Partner</a:t>
            </a:r>
          </a:p>
        </p:txBody>
      </p:sp>
      <p:sp>
        <p:nvSpPr>
          <p:cNvPr id="8" name="Title 5">
            <a:extLst>
              <a:ext uri="{FF2B5EF4-FFF2-40B4-BE49-F238E27FC236}">
                <a16:creationId xmlns:a16="http://schemas.microsoft.com/office/drawing/2014/main" id="{248473A2-DAD9-444B-AF48-26B729F23D3F}"/>
              </a:ext>
            </a:extLst>
          </p:cNvPr>
          <p:cNvSpPr txBox="1">
            <a:spLocks/>
          </p:cNvSpPr>
          <p:nvPr/>
        </p:nvSpPr>
        <p:spPr>
          <a:xfrm>
            <a:off x="5173331" y="4630219"/>
            <a:ext cx="4283737" cy="769441"/>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97280">
              <a:lnSpc>
                <a:spcPct val="100000"/>
              </a:lnSpc>
              <a:spcBef>
                <a:spcPts val="0"/>
              </a:spcBef>
              <a:spcAft>
                <a:spcPts val="0"/>
              </a:spcAft>
              <a:defRPr/>
            </a:pPr>
            <a:r>
              <a:rPr lang="en-IN" sz="4400" dirty="0">
                <a:ln>
                  <a:noFill/>
                </a:ln>
                <a:solidFill>
                  <a:srgbClr val="FFFFFF"/>
                </a:solidFill>
                <a:latin typeface="Segoe UI" pitchFamily="34" charset="0"/>
              </a:rPr>
              <a:t>Learning Partner</a:t>
            </a:r>
          </a:p>
        </p:txBody>
      </p:sp>
      <p:pic>
        <p:nvPicPr>
          <p:cNvPr id="5" name="Picture 4">
            <a:extLst>
              <a:ext uri="{FF2B5EF4-FFF2-40B4-BE49-F238E27FC236}">
                <a16:creationId xmlns:a16="http://schemas.microsoft.com/office/drawing/2014/main" id="{0F66FB7A-D1FF-438C-8D35-7598AFE71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464" y="1957804"/>
            <a:ext cx="4012126" cy="1407644"/>
          </a:xfrm>
          <a:prstGeom prst="rect">
            <a:avLst/>
          </a:prstGeom>
        </p:spPr>
      </p:pic>
      <p:pic>
        <p:nvPicPr>
          <p:cNvPr id="10" name="Picture 9">
            <a:extLst>
              <a:ext uri="{FF2B5EF4-FFF2-40B4-BE49-F238E27FC236}">
                <a16:creationId xmlns:a16="http://schemas.microsoft.com/office/drawing/2014/main" id="{B7191B01-D147-4E61-B6F1-77FDC6CD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7883" y="1966121"/>
            <a:ext cx="4792723" cy="1106370"/>
          </a:xfrm>
          <a:prstGeom prst="rect">
            <a:avLst/>
          </a:prstGeom>
        </p:spPr>
      </p:pic>
      <p:pic>
        <p:nvPicPr>
          <p:cNvPr id="13" name="Picture 12">
            <a:extLst>
              <a:ext uri="{FF2B5EF4-FFF2-40B4-BE49-F238E27FC236}">
                <a16:creationId xmlns:a16="http://schemas.microsoft.com/office/drawing/2014/main" id="{CED7898C-490B-460C-B5D6-C646889A1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87" y="5939416"/>
            <a:ext cx="4452026" cy="1250674"/>
          </a:xfrm>
          <a:prstGeom prst="rect">
            <a:avLst/>
          </a:prstGeom>
        </p:spPr>
      </p:pic>
    </p:spTree>
    <p:extLst>
      <p:ext uri="{BB962C8B-B14F-4D97-AF65-F5344CB8AC3E}">
        <p14:creationId xmlns:p14="http://schemas.microsoft.com/office/powerpoint/2010/main" val="166726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87D2-E92E-4AD8-88E0-3EBF790D64E8}"/>
              </a:ext>
            </a:extLst>
          </p:cNvPr>
          <p:cNvSpPr>
            <a:spLocks noGrp="1"/>
          </p:cNvSpPr>
          <p:nvPr>
            <p:ph type="title"/>
          </p:nvPr>
        </p:nvSpPr>
        <p:spPr>
          <a:xfrm>
            <a:off x="4162927" y="3505403"/>
            <a:ext cx="5012823" cy="1218795"/>
          </a:xfrm>
        </p:spPr>
        <p:txBody>
          <a:bodyPr/>
          <a:lstStyle/>
          <a:p>
            <a:r>
              <a:rPr lang="en-US" b="1" dirty="0">
                <a:latin typeface="+mn-lt"/>
              </a:rPr>
              <a:t>Feedback</a:t>
            </a:r>
          </a:p>
        </p:txBody>
      </p:sp>
    </p:spTree>
    <p:extLst>
      <p:ext uri="{BB962C8B-B14F-4D97-AF65-F5344CB8AC3E}">
        <p14:creationId xmlns:p14="http://schemas.microsoft.com/office/powerpoint/2010/main" val="361242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737F70-64DD-4F8E-A3F2-F35BD386C627}"/>
              </a:ext>
            </a:extLst>
          </p:cNvPr>
          <p:cNvSpPr>
            <a:spLocks noGrp="1"/>
          </p:cNvSpPr>
          <p:nvPr>
            <p:ph type="title"/>
          </p:nvPr>
        </p:nvSpPr>
        <p:spPr>
          <a:xfrm>
            <a:off x="3631831" y="2195449"/>
            <a:ext cx="7366739" cy="1239533"/>
          </a:xfrm>
        </p:spPr>
        <p:txBody>
          <a:bodyPr/>
          <a:lstStyle/>
          <a:p>
            <a:r>
              <a:rPr lang="en-IN" sz="8800" dirty="0">
                <a:ea typeface="+mn-ea"/>
              </a:rPr>
              <a:t>THANK</a:t>
            </a:r>
            <a:r>
              <a:rPr lang="en-IN" b="1" dirty="0">
                <a:latin typeface="+mn-lt"/>
              </a:rPr>
              <a:t> </a:t>
            </a:r>
            <a:r>
              <a:rPr lang="en-IN" sz="8800" dirty="0">
                <a:ea typeface="+mn-ea"/>
              </a:rPr>
              <a:t>YOU!</a:t>
            </a:r>
          </a:p>
        </p:txBody>
      </p:sp>
      <p:sp>
        <p:nvSpPr>
          <p:cNvPr id="11" name="Text Placeholder 10">
            <a:extLst>
              <a:ext uri="{FF2B5EF4-FFF2-40B4-BE49-F238E27FC236}">
                <a16:creationId xmlns:a16="http://schemas.microsoft.com/office/drawing/2014/main" id="{66361145-5F34-4A6D-86DB-6D5F307771A9}"/>
              </a:ext>
            </a:extLst>
          </p:cNvPr>
          <p:cNvSpPr>
            <a:spLocks noGrp="1"/>
          </p:cNvSpPr>
          <p:nvPr>
            <p:ph type="body" sz="quarter" idx="12"/>
          </p:nvPr>
        </p:nvSpPr>
        <p:spPr>
          <a:xfrm>
            <a:off x="595542" y="5170432"/>
            <a:ext cx="4890857" cy="295465"/>
          </a:xfrm>
        </p:spPr>
        <p:txBody>
          <a:bodyPr/>
          <a:lstStyle/>
          <a:p>
            <a:endParaRPr lang="en-IN" dirty="0"/>
          </a:p>
        </p:txBody>
      </p:sp>
      <p:sp>
        <p:nvSpPr>
          <p:cNvPr id="12" name="Text Placeholder 11">
            <a:extLst>
              <a:ext uri="{FF2B5EF4-FFF2-40B4-BE49-F238E27FC236}">
                <a16:creationId xmlns:a16="http://schemas.microsoft.com/office/drawing/2014/main" id="{E72446A7-5246-414F-80CA-48BFD60D377A}"/>
              </a:ext>
            </a:extLst>
          </p:cNvPr>
          <p:cNvSpPr>
            <a:spLocks noGrp="1"/>
          </p:cNvSpPr>
          <p:nvPr>
            <p:ph type="body" sz="quarter" idx="15"/>
          </p:nvPr>
        </p:nvSpPr>
        <p:spPr>
          <a:xfrm>
            <a:off x="595542" y="5558822"/>
            <a:ext cx="4890857" cy="258533"/>
          </a:xfrm>
        </p:spPr>
        <p:txBody>
          <a:bodyPr/>
          <a:lstStyle/>
          <a:p>
            <a:endParaRPr lang="en-IN" dirty="0"/>
          </a:p>
        </p:txBody>
      </p:sp>
      <p:sp>
        <p:nvSpPr>
          <p:cNvPr id="13" name="Text Placeholder 12">
            <a:extLst>
              <a:ext uri="{FF2B5EF4-FFF2-40B4-BE49-F238E27FC236}">
                <a16:creationId xmlns:a16="http://schemas.microsoft.com/office/drawing/2014/main" id="{3FB464EC-8180-48FF-8846-E49F5531B9E1}"/>
              </a:ext>
            </a:extLst>
          </p:cNvPr>
          <p:cNvSpPr>
            <a:spLocks noGrp="1"/>
          </p:cNvSpPr>
          <p:nvPr>
            <p:ph type="body" sz="quarter" idx="16"/>
          </p:nvPr>
        </p:nvSpPr>
        <p:spPr>
          <a:xfrm>
            <a:off x="595542" y="6155116"/>
            <a:ext cx="4890857" cy="295465"/>
          </a:xfrm>
        </p:spPr>
        <p:txBody>
          <a:bodyPr/>
          <a:lstStyle/>
          <a:p>
            <a:endParaRPr lang="en-IN" dirty="0"/>
          </a:p>
        </p:txBody>
      </p:sp>
      <p:sp>
        <p:nvSpPr>
          <p:cNvPr id="14" name="Text Placeholder 13">
            <a:extLst>
              <a:ext uri="{FF2B5EF4-FFF2-40B4-BE49-F238E27FC236}">
                <a16:creationId xmlns:a16="http://schemas.microsoft.com/office/drawing/2014/main" id="{E3DD20D9-1250-43D9-B819-A74C0C3B440F}"/>
              </a:ext>
            </a:extLst>
          </p:cNvPr>
          <p:cNvSpPr>
            <a:spLocks noGrp="1"/>
          </p:cNvSpPr>
          <p:nvPr>
            <p:ph type="body" sz="quarter" idx="17"/>
          </p:nvPr>
        </p:nvSpPr>
        <p:spPr>
          <a:xfrm>
            <a:off x="595542" y="6524449"/>
            <a:ext cx="4890857" cy="258533"/>
          </a:xfrm>
        </p:spPr>
        <p:txBody>
          <a:bodyPr/>
          <a:lstStyle/>
          <a:p>
            <a:endParaRPr lang="en-IN"/>
          </a:p>
        </p:txBody>
      </p:sp>
    </p:spTree>
    <p:extLst>
      <p:ext uri="{BB962C8B-B14F-4D97-AF65-F5344CB8AC3E}">
        <p14:creationId xmlns:p14="http://schemas.microsoft.com/office/powerpoint/2010/main" val="32567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3A47-E520-4975-A551-B1FF3C79A03C}"/>
              </a:ext>
            </a:extLst>
          </p:cNvPr>
          <p:cNvSpPr>
            <a:spLocks noGrp="1"/>
          </p:cNvSpPr>
          <p:nvPr>
            <p:ph type="title"/>
          </p:nvPr>
        </p:nvSpPr>
        <p:spPr>
          <a:xfrm>
            <a:off x="6252111" y="3331014"/>
            <a:ext cx="6870875" cy="686406"/>
          </a:xfrm>
        </p:spPr>
        <p:txBody>
          <a:bodyPr/>
          <a:lstStyle/>
          <a:p>
            <a:r>
              <a:rPr lang="en-US" dirty="0"/>
              <a:t>Sriram Ganesan</a:t>
            </a:r>
          </a:p>
        </p:txBody>
      </p:sp>
      <p:sp>
        <p:nvSpPr>
          <p:cNvPr id="7" name="Text Placeholder 6">
            <a:extLst>
              <a:ext uri="{FF2B5EF4-FFF2-40B4-BE49-F238E27FC236}">
                <a16:creationId xmlns:a16="http://schemas.microsoft.com/office/drawing/2014/main" id="{985808BD-ED85-4361-809F-707298FFDF90}"/>
              </a:ext>
            </a:extLst>
          </p:cNvPr>
          <p:cNvSpPr>
            <a:spLocks noGrp="1"/>
          </p:cNvSpPr>
          <p:nvPr>
            <p:ph type="body" sz="quarter" idx="12"/>
          </p:nvPr>
        </p:nvSpPr>
        <p:spPr>
          <a:xfrm>
            <a:off x="6252112" y="4238858"/>
            <a:ext cx="8073488" cy="3724096"/>
          </a:xfrm>
          <a:prstGeom prst="rect">
            <a:avLst/>
          </a:prstGeom>
        </p:spPr>
        <p:txBody>
          <a:bodyPr/>
          <a:lstStyle/>
          <a:p>
            <a:r>
              <a:rPr lang="en-US" dirty="0"/>
              <a:t>Architect- Cloud Transformation &amp; Engineering at Virtusa Consulting Services Ltd</a:t>
            </a:r>
          </a:p>
          <a:p>
            <a:r>
              <a:rPr lang="en-US" dirty="0"/>
              <a:t>	https://www.linkedin.com/in/sriram-ganesan-it/</a:t>
            </a:r>
          </a:p>
          <a:p>
            <a:r>
              <a:rPr lang="en-IN" dirty="0"/>
              <a:t>	</a:t>
            </a:r>
            <a:r>
              <a:rPr lang="en-IN" dirty="0">
                <a:hlinkClick r:id="rId3">
                  <a:extLst>
                    <a:ext uri="{A12FA001-AC4F-418D-AE19-62706E023703}">
                      <ahyp:hlinkClr xmlns:ahyp="http://schemas.microsoft.com/office/drawing/2018/hyperlinkcolor" val="tx"/>
                    </a:ext>
                  </a:extLst>
                </a:hlinkClick>
              </a:rPr>
              <a:t>https://ramsaztechbytes.in/</a:t>
            </a:r>
            <a:endParaRPr lang="en-IN" dirty="0"/>
          </a:p>
          <a:p>
            <a:r>
              <a:rPr lang="en-IN" dirty="0"/>
              <a:t>		</a:t>
            </a:r>
          </a:p>
          <a:p>
            <a:r>
              <a:rPr lang="en-IN" dirty="0"/>
              <a:t>	@ArchNomad87 (	https://github.com/gsriramit)</a:t>
            </a:r>
          </a:p>
          <a:p>
            <a:endParaRPr lang="en-US" dirty="0"/>
          </a:p>
        </p:txBody>
      </p:sp>
      <p:pic>
        <p:nvPicPr>
          <p:cNvPr id="6" name="Picture 2">
            <a:extLst>
              <a:ext uri="{FF2B5EF4-FFF2-40B4-BE49-F238E27FC236}">
                <a16:creationId xmlns:a16="http://schemas.microsoft.com/office/drawing/2014/main" id="{08D50D6F-8F6E-93E7-2D7B-46F8C1C66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9" t="19627"/>
          <a:stretch/>
        </p:blipFill>
        <p:spPr bwMode="auto">
          <a:xfrm>
            <a:off x="2999231" y="2645664"/>
            <a:ext cx="2028023" cy="24469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F2CC7C-194B-9F14-E19C-CBFCB50EB690}"/>
              </a:ext>
            </a:extLst>
          </p:cNvPr>
          <p:cNvPicPr>
            <a:picLocks noChangeAspect="1"/>
          </p:cNvPicPr>
          <p:nvPr/>
        </p:nvPicPr>
        <p:blipFill>
          <a:blip r:embed="rId5"/>
          <a:stretch>
            <a:fillRect/>
          </a:stretch>
        </p:blipFill>
        <p:spPr>
          <a:xfrm>
            <a:off x="6568868" y="4999033"/>
            <a:ext cx="409575" cy="457200"/>
          </a:xfrm>
          <a:prstGeom prst="rect">
            <a:avLst/>
          </a:prstGeom>
        </p:spPr>
      </p:pic>
      <p:pic>
        <p:nvPicPr>
          <p:cNvPr id="9" name="Picture 6">
            <a:extLst>
              <a:ext uri="{FF2B5EF4-FFF2-40B4-BE49-F238E27FC236}">
                <a16:creationId xmlns:a16="http://schemas.microsoft.com/office/drawing/2014/main" id="{30EF21E1-8240-93CB-792C-9F802A7BC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8792" y="5731255"/>
            <a:ext cx="369651" cy="3696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GitHub Logos and Usage · GitHub">
            <a:extLst>
              <a:ext uri="{FF2B5EF4-FFF2-40B4-BE49-F238E27FC236}">
                <a16:creationId xmlns:a16="http://schemas.microsoft.com/office/drawing/2014/main" id="{35FDFB6E-6CA2-22AF-7302-684877C094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520" y="6698757"/>
            <a:ext cx="666345" cy="66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32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4996F-7B3F-4E14-8BE3-61404D24858C}"/>
              </a:ext>
            </a:extLst>
          </p:cNvPr>
          <p:cNvSpPr>
            <a:spLocks noGrp="1"/>
          </p:cNvSpPr>
          <p:nvPr>
            <p:ph type="title"/>
          </p:nvPr>
        </p:nvSpPr>
        <p:spPr>
          <a:xfrm>
            <a:off x="2987852" y="1569928"/>
            <a:ext cx="10972800" cy="2670603"/>
          </a:xfrm>
        </p:spPr>
        <p:txBody>
          <a:bodyPr/>
          <a:lstStyle/>
          <a:p>
            <a:r>
              <a:rPr lang="en-US" sz="5400" dirty="0"/>
              <a:t>Unified Governance of AKS through Gatekeeper and Azure Policies</a:t>
            </a:r>
            <a:endParaRPr lang="en-IN" sz="4300" b="1" dirty="0">
              <a:latin typeface="+mn-lt"/>
              <a:cs typeface="Segoe UI"/>
            </a:endParaRPr>
          </a:p>
        </p:txBody>
      </p:sp>
      <p:sp>
        <p:nvSpPr>
          <p:cNvPr id="6" name="Text Placeholder 5">
            <a:extLst>
              <a:ext uri="{FF2B5EF4-FFF2-40B4-BE49-F238E27FC236}">
                <a16:creationId xmlns:a16="http://schemas.microsoft.com/office/drawing/2014/main" id="{FAA004F0-412E-44A1-81C1-6C35A0CFD394}"/>
              </a:ext>
            </a:extLst>
          </p:cNvPr>
          <p:cNvSpPr>
            <a:spLocks noGrp="1"/>
          </p:cNvSpPr>
          <p:nvPr>
            <p:ph type="body" sz="quarter" idx="12"/>
          </p:nvPr>
        </p:nvSpPr>
        <p:spPr>
          <a:xfrm>
            <a:off x="7412736" y="4754880"/>
            <a:ext cx="6547916" cy="865631"/>
          </a:xfrm>
        </p:spPr>
        <p:txBody>
          <a:bodyPr/>
          <a:lstStyle/>
          <a:p>
            <a:r>
              <a:rPr lang="en-IN" dirty="0"/>
              <a:t>Governance Implementation for AKS through Azure Policies</a:t>
            </a:r>
          </a:p>
        </p:txBody>
      </p:sp>
    </p:spTree>
    <p:extLst>
      <p:ext uri="{BB962C8B-B14F-4D97-AF65-F5344CB8AC3E}">
        <p14:creationId xmlns:p14="http://schemas.microsoft.com/office/powerpoint/2010/main" val="294208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1" y="754958"/>
            <a:ext cx="3232926" cy="609398"/>
          </a:xfrm>
        </p:spPr>
        <p:txBody>
          <a:bodyPr/>
          <a:lstStyle/>
          <a:p>
            <a:r>
              <a:rPr lang="en-IN" sz="4400" dirty="0"/>
              <a:t>Agenda</a:t>
            </a:r>
            <a:endParaRPr lang="en-IN" b="1" dirty="0">
              <a:latin typeface="+mn-lt"/>
            </a:endParaRPr>
          </a:p>
        </p:txBody>
      </p:sp>
      <p:sp>
        <p:nvSpPr>
          <p:cNvPr id="7" name="Text Placeholder 3">
            <a:extLst>
              <a:ext uri="{FF2B5EF4-FFF2-40B4-BE49-F238E27FC236}">
                <a16:creationId xmlns:a16="http://schemas.microsoft.com/office/drawing/2014/main" id="{37B49656-7CB8-4AB4-56A9-68F4417AF965}"/>
              </a:ext>
            </a:extLst>
          </p:cNvPr>
          <p:cNvSpPr>
            <a:spLocks noGrp="1"/>
          </p:cNvSpPr>
          <p:nvPr>
            <p:ph type="body" sz="quarter" idx="12"/>
          </p:nvPr>
        </p:nvSpPr>
        <p:spPr>
          <a:xfrm>
            <a:off x="702259" y="1780033"/>
            <a:ext cx="10972800" cy="6494085"/>
          </a:xfrm>
        </p:spPr>
        <p:txBody>
          <a:bodyPr/>
          <a:lstStyle/>
          <a:p>
            <a:pPr marL="342900" indent="-342900">
              <a:buFont typeface="Arial" panose="020B0604020202020204" pitchFamily="34" charset="0"/>
              <a:buChar char="•"/>
            </a:pPr>
            <a:r>
              <a:rPr lang="en-IN" sz="2200" dirty="0"/>
              <a:t>Cloud Governance</a:t>
            </a:r>
          </a:p>
          <a:p>
            <a:pPr marL="342900" indent="-342900">
              <a:buFont typeface="Arial" panose="020B0604020202020204" pitchFamily="34" charset="0"/>
              <a:buChar char="•"/>
            </a:pPr>
            <a:r>
              <a:rPr lang="en-IN" sz="2200" dirty="0"/>
              <a:t>Admission Controller in K8s</a:t>
            </a:r>
          </a:p>
          <a:p>
            <a:pPr marL="560059" lvl="1" indent="-285750">
              <a:buFont typeface="Arial" panose="020B0604020202020204" pitchFamily="34" charset="0"/>
              <a:buChar char="•"/>
            </a:pPr>
            <a:r>
              <a:rPr lang="en-IN" sz="1800" dirty="0">
                <a:solidFill>
                  <a:schemeClr val="bg1"/>
                </a:solidFill>
              </a:rPr>
              <a:t>Comparison with an ASP.Net Request Pipeline</a:t>
            </a:r>
          </a:p>
          <a:p>
            <a:pPr marL="342900" indent="-342900">
              <a:buFont typeface="Arial" panose="020B0604020202020204" pitchFamily="34" charset="0"/>
              <a:buChar char="•"/>
            </a:pPr>
            <a:r>
              <a:rPr lang="en-IN" sz="2200" dirty="0"/>
              <a:t>Validating Controllers</a:t>
            </a:r>
          </a:p>
          <a:p>
            <a:pPr marL="560059" lvl="1" indent="-285750">
              <a:buFont typeface="Arial" panose="020B0604020202020204" pitchFamily="34" charset="0"/>
              <a:buChar char="•"/>
            </a:pPr>
            <a:r>
              <a:rPr lang="en-IN" sz="1800" dirty="0">
                <a:solidFill>
                  <a:schemeClr val="bg1"/>
                </a:solidFill>
              </a:rPr>
              <a:t>Application in Pod Security &amp; Resiliency Policies</a:t>
            </a:r>
          </a:p>
          <a:p>
            <a:pPr marL="342900" indent="-342900">
              <a:buFont typeface="Arial" panose="020B0604020202020204" pitchFamily="34" charset="0"/>
              <a:buChar char="•"/>
            </a:pPr>
            <a:r>
              <a:rPr lang="en-IN" sz="2200" dirty="0"/>
              <a:t>Introduction to OPA &amp; Rego</a:t>
            </a:r>
          </a:p>
          <a:p>
            <a:pPr marL="342900" indent="-342900">
              <a:buFont typeface="Arial" panose="020B0604020202020204" pitchFamily="34" charset="0"/>
              <a:buChar char="•"/>
            </a:pPr>
            <a:r>
              <a:rPr lang="en-IN" sz="2200" dirty="0"/>
              <a:t>Introduction to Governance through Azure Policies</a:t>
            </a:r>
          </a:p>
          <a:p>
            <a:pPr marL="342900" indent="-342900">
              <a:buFont typeface="Arial" panose="020B0604020202020204" pitchFamily="34" charset="0"/>
              <a:buChar char="•"/>
            </a:pPr>
            <a:r>
              <a:rPr lang="en-IN" sz="2200" dirty="0"/>
              <a:t>OPA + Gatekeeper with Azure Policies for AKS</a:t>
            </a:r>
          </a:p>
          <a:p>
            <a:pPr marL="560059" lvl="1" indent="-285750">
              <a:buFont typeface="Arial" panose="020B0604020202020204" pitchFamily="34" charset="0"/>
              <a:buChar char="•"/>
            </a:pPr>
            <a:r>
              <a:rPr lang="en-IN" sz="1800" dirty="0">
                <a:solidFill>
                  <a:schemeClr val="bg1"/>
                </a:solidFill>
              </a:rPr>
              <a:t>Architecture explanation</a:t>
            </a:r>
          </a:p>
          <a:p>
            <a:pPr marL="560059" lvl="1" indent="-285750">
              <a:buFont typeface="Arial" panose="020B0604020202020204" pitchFamily="34" charset="0"/>
              <a:buChar char="•"/>
            </a:pPr>
            <a:r>
              <a:rPr lang="en-IN" sz="1800" dirty="0">
                <a:solidFill>
                  <a:schemeClr val="bg1"/>
                </a:solidFill>
              </a:rPr>
              <a:t>Anatomy of the OPA components baked into Azure Policies</a:t>
            </a:r>
          </a:p>
          <a:p>
            <a:pPr marL="342900" indent="-342900">
              <a:buFont typeface="Arial" panose="020B0604020202020204" pitchFamily="34" charset="0"/>
              <a:buChar char="•"/>
            </a:pPr>
            <a:r>
              <a:rPr lang="en-IN" sz="2200" dirty="0"/>
              <a:t>Examples of Pod security and resiliency policies</a:t>
            </a:r>
          </a:p>
          <a:p>
            <a:pPr marL="342900" indent="-342900">
              <a:buFont typeface="Arial" panose="020B0604020202020204" pitchFamily="34" charset="0"/>
              <a:buChar char="•"/>
            </a:pPr>
            <a:r>
              <a:rPr lang="en-IN" sz="2200" dirty="0"/>
              <a:t>Application of the AKS policies at Enterprise Scale</a:t>
            </a:r>
          </a:p>
          <a:p>
            <a:pPr marL="342900" indent="-342900">
              <a:buFont typeface="Arial" panose="020B0604020202020204" pitchFamily="34" charset="0"/>
              <a:buChar char="•"/>
            </a:pPr>
            <a:r>
              <a:rPr lang="en-IN" sz="2200" dirty="0"/>
              <a:t>Extension to Arc-Enabled Kubernetes and Azure Kubernetes Engine</a:t>
            </a:r>
          </a:p>
          <a:p>
            <a:pPr marL="342900" indent="-342900">
              <a:buFont typeface="Arial" panose="020B0604020202020204" pitchFamily="34" charset="0"/>
              <a:buChar char="•"/>
            </a:pPr>
            <a:r>
              <a:rPr lang="en-IN" sz="2200" dirty="0"/>
              <a:t>Demo</a:t>
            </a:r>
          </a:p>
          <a:p>
            <a:pPr marL="342900" indent="-342900">
              <a:buFont typeface="Arial" panose="020B0604020202020204" pitchFamily="34" charset="0"/>
              <a:buChar char="•"/>
            </a:pPr>
            <a:r>
              <a:rPr lang="en-IN" sz="2200" dirty="0"/>
              <a:t>Take-away for DevSecOps and Developers</a:t>
            </a:r>
          </a:p>
          <a:p>
            <a:pPr marL="342900" indent="-342900">
              <a:buFont typeface="Arial" panose="020B0604020202020204" pitchFamily="34" charset="0"/>
              <a:buChar char="•"/>
            </a:pPr>
            <a:r>
              <a:rPr lang="en-IN" sz="2200" dirty="0"/>
              <a:t>Alternate tools – Checkov</a:t>
            </a:r>
          </a:p>
          <a:p>
            <a:pPr marL="342900" indent="-342900">
              <a:buFont typeface="Arial" panose="020B0604020202020204" pitchFamily="34" charset="0"/>
              <a:buChar char="•"/>
            </a:pPr>
            <a:r>
              <a:rPr lang="en-IN" sz="2200" dirty="0"/>
              <a:t>References</a:t>
            </a:r>
          </a:p>
          <a:p>
            <a:endParaRPr lang="en-IN" dirty="0"/>
          </a:p>
        </p:txBody>
      </p:sp>
    </p:spTree>
    <p:extLst>
      <p:ext uri="{BB962C8B-B14F-4D97-AF65-F5344CB8AC3E}">
        <p14:creationId xmlns:p14="http://schemas.microsoft.com/office/powerpoint/2010/main" val="2905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45561"/>
            <a:ext cx="6649081" cy="1218795"/>
          </a:xfrm>
        </p:spPr>
        <p:txBody>
          <a:bodyPr/>
          <a:lstStyle/>
          <a:p>
            <a:r>
              <a:rPr lang="en-IN" sz="4400" dirty="0"/>
              <a:t>Cloud Governance</a:t>
            </a:r>
            <a:endParaRPr lang="en-IN" b="1" dirty="0">
              <a:latin typeface="+mn-lt"/>
            </a:endParaRPr>
          </a:p>
        </p:txBody>
      </p:sp>
      <p:sp>
        <p:nvSpPr>
          <p:cNvPr id="7" name="Text Placeholder 3">
            <a:extLst>
              <a:ext uri="{FF2B5EF4-FFF2-40B4-BE49-F238E27FC236}">
                <a16:creationId xmlns:a16="http://schemas.microsoft.com/office/drawing/2014/main" id="{37B49656-7CB8-4AB4-56A9-68F4417AF965}"/>
              </a:ext>
            </a:extLst>
          </p:cNvPr>
          <p:cNvSpPr>
            <a:spLocks noGrp="1"/>
          </p:cNvSpPr>
          <p:nvPr>
            <p:ph type="body" sz="quarter" idx="12"/>
          </p:nvPr>
        </p:nvSpPr>
        <p:spPr>
          <a:xfrm>
            <a:off x="702259" y="1780033"/>
            <a:ext cx="10972800" cy="1723549"/>
          </a:xfrm>
        </p:spPr>
        <p:txBody>
          <a:bodyPr/>
          <a:lstStyle/>
          <a:p>
            <a:r>
              <a:rPr lang="en-US" dirty="0"/>
              <a:t>Cloud governance is a set of rules and policies adopted by companies that run services in the cloud. The goal of cloud governance is to enhance </a:t>
            </a:r>
            <a:r>
              <a:rPr lang="en-US" dirty="0">
                <a:solidFill>
                  <a:schemeClr val="accent4">
                    <a:lumMod val="60000"/>
                    <a:lumOff val="40000"/>
                  </a:schemeClr>
                </a:solidFill>
                <a:hlinkClick r:id="rId2">
                  <a:extLst>
                    <a:ext uri="{A12FA001-AC4F-418D-AE19-62706E023703}">
                      <ahyp:hlinkClr xmlns:ahyp="http://schemas.microsoft.com/office/drawing/2018/hyperlinkcolor" val="tx"/>
                    </a:ext>
                  </a:extLst>
                </a:hlinkClick>
              </a:rPr>
              <a:t>data security</a:t>
            </a:r>
            <a:r>
              <a:rPr lang="en-US" dirty="0"/>
              <a:t>, manage risk, and enable the smooth operation of cloud systems.</a:t>
            </a:r>
          </a:p>
          <a:p>
            <a:endParaRPr lang="en-US" dirty="0"/>
          </a:p>
          <a:p>
            <a:r>
              <a:rPr lang="en-US" sz="1600" dirty="0">
                <a:solidFill>
                  <a:schemeClr val="accent5">
                    <a:lumMod val="60000"/>
                    <a:lumOff val="40000"/>
                  </a:schemeClr>
                </a:solidFill>
              </a:rPr>
              <a:t>Definition taken from Imperva.com</a:t>
            </a:r>
            <a:endParaRPr lang="en-IN" sz="1600" dirty="0">
              <a:solidFill>
                <a:schemeClr val="accent5">
                  <a:lumMod val="60000"/>
                  <a:lumOff val="40000"/>
                </a:schemeClr>
              </a:solidFill>
            </a:endParaRPr>
          </a:p>
        </p:txBody>
      </p:sp>
    </p:spTree>
    <p:extLst>
      <p:ext uri="{BB962C8B-B14F-4D97-AF65-F5344CB8AC3E}">
        <p14:creationId xmlns:p14="http://schemas.microsoft.com/office/powerpoint/2010/main" val="177016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34112"/>
            <a:ext cx="9026521" cy="1230244"/>
          </a:xfrm>
        </p:spPr>
        <p:txBody>
          <a:bodyPr/>
          <a:lstStyle/>
          <a:p>
            <a:r>
              <a:rPr lang="en-US" sz="4400" dirty="0"/>
              <a:t>Components in an ASP.NET Request Pipeline</a:t>
            </a:r>
            <a:endParaRPr lang="en-IN" b="1" dirty="0">
              <a:latin typeface="+mn-lt"/>
            </a:endParaRPr>
          </a:p>
        </p:txBody>
      </p:sp>
      <p:pic>
        <p:nvPicPr>
          <p:cNvPr id="6" name="Content Placeholder 4">
            <a:extLst>
              <a:ext uri="{FF2B5EF4-FFF2-40B4-BE49-F238E27FC236}">
                <a16:creationId xmlns:a16="http://schemas.microsoft.com/office/drawing/2014/main" id="{914A8E75-3B0B-37E3-6C6C-AEB6AF3778D1}"/>
              </a:ext>
            </a:extLst>
          </p:cNvPr>
          <p:cNvPicPr>
            <a:picLocks noGrp="1" noChangeAspect="1"/>
          </p:cNvPicPr>
          <p:nvPr>
            <p:ph sz="half" idx="1"/>
          </p:nvPr>
        </p:nvPicPr>
        <p:blipFill>
          <a:blip r:embed="rId2"/>
          <a:stretch>
            <a:fillRect/>
          </a:stretch>
        </p:blipFill>
        <p:spPr>
          <a:xfrm>
            <a:off x="800230" y="1482897"/>
            <a:ext cx="11050393" cy="6515877"/>
          </a:xfrm>
        </p:spPr>
      </p:pic>
      <p:pic>
        <p:nvPicPr>
          <p:cNvPr id="8" name="Content Placeholder 4">
            <a:extLst>
              <a:ext uri="{FF2B5EF4-FFF2-40B4-BE49-F238E27FC236}">
                <a16:creationId xmlns:a16="http://schemas.microsoft.com/office/drawing/2014/main" id="{D31FBC4A-77BF-88E9-345D-CE3BF25FB072}"/>
              </a:ext>
            </a:extLst>
          </p:cNvPr>
          <p:cNvPicPr>
            <a:picLocks noChangeAspect="1"/>
          </p:cNvPicPr>
          <p:nvPr/>
        </p:nvPicPr>
        <p:blipFill>
          <a:blip r:embed="rId2"/>
          <a:stretch>
            <a:fillRect/>
          </a:stretch>
        </p:blipFill>
        <p:spPr>
          <a:xfrm>
            <a:off x="1466584" y="1482897"/>
            <a:ext cx="10493768" cy="6329808"/>
          </a:xfrm>
          <a:prstGeom prst="rect">
            <a:avLst/>
          </a:prstGeom>
        </p:spPr>
      </p:pic>
    </p:spTree>
    <p:extLst>
      <p:ext uri="{BB962C8B-B14F-4D97-AF65-F5344CB8AC3E}">
        <p14:creationId xmlns:p14="http://schemas.microsoft.com/office/powerpoint/2010/main" val="263666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C06BA-1A18-4B7A-9C42-D93807DE3471}"/>
              </a:ext>
            </a:extLst>
          </p:cNvPr>
          <p:cNvSpPr>
            <a:spLocks noGrp="1"/>
          </p:cNvSpPr>
          <p:nvPr>
            <p:ph type="title"/>
          </p:nvPr>
        </p:nvSpPr>
        <p:spPr>
          <a:xfrm>
            <a:off x="800230" y="145561"/>
            <a:ext cx="10087226" cy="683495"/>
          </a:xfrm>
        </p:spPr>
        <p:txBody>
          <a:bodyPr/>
          <a:lstStyle/>
          <a:p>
            <a:r>
              <a:rPr lang="en-US" sz="4400" dirty="0"/>
              <a:t>Admission Controllers in Kubernetes</a:t>
            </a:r>
            <a:endParaRPr lang="en-IN" b="1" dirty="0">
              <a:latin typeface="+mn-lt"/>
            </a:endParaRPr>
          </a:p>
        </p:txBody>
      </p:sp>
      <p:pic>
        <p:nvPicPr>
          <p:cNvPr id="6" name="Content Placeholder 4">
            <a:extLst>
              <a:ext uri="{FF2B5EF4-FFF2-40B4-BE49-F238E27FC236}">
                <a16:creationId xmlns:a16="http://schemas.microsoft.com/office/drawing/2014/main" id="{914A8E75-3B0B-37E3-6C6C-AEB6AF3778D1}"/>
              </a:ext>
            </a:extLst>
          </p:cNvPr>
          <p:cNvPicPr>
            <a:picLocks noGrp="1" noChangeAspect="1"/>
          </p:cNvPicPr>
          <p:nvPr>
            <p:ph sz="half" idx="1"/>
          </p:nvPr>
        </p:nvPicPr>
        <p:blipFill>
          <a:blip r:embed="rId2"/>
          <a:stretch>
            <a:fillRect/>
          </a:stretch>
        </p:blipFill>
        <p:spPr>
          <a:xfrm>
            <a:off x="800230" y="1482897"/>
            <a:ext cx="11050393" cy="6515877"/>
          </a:xfrm>
        </p:spPr>
      </p:pic>
      <p:pic>
        <p:nvPicPr>
          <p:cNvPr id="5" name="Picture 2" descr="Admission Controller Phases">
            <a:extLst>
              <a:ext uri="{FF2B5EF4-FFF2-40B4-BE49-F238E27FC236}">
                <a16:creationId xmlns:a16="http://schemas.microsoft.com/office/drawing/2014/main" id="{8675AF14-C17A-A84B-8D75-00C913A46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12" y="1073805"/>
            <a:ext cx="11622396" cy="47431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7EBCE0-A8F5-143E-2973-B3B80BF7E481}"/>
              </a:ext>
            </a:extLst>
          </p:cNvPr>
          <p:cNvSpPr/>
          <p:nvPr/>
        </p:nvSpPr>
        <p:spPr>
          <a:xfrm>
            <a:off x="1692998" y="6226081"/>
            <a:ext cx="10791610" cy="10891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Src</a:t>
            </a:r>
            <a:r>
              <a:rPr lang="en-IN" dirty="0">
                <a:solidFill>
                  <a:schemeClr val="tx1"/>
                </a:solidFill>
              </a:rPr>
              <a:t>: https://kubernetes.io/blog/2019/03/21/a-guide-to-kubernetes-admission-controllers/#what-are-kubernetes-admission-controllers</a:t>
            </a:r>
          </a:p>
        </p:txBody>
      </p:sp>
    </p:spTree>
    <p:extLst>
      <p:ext uri="{BB962C8B-B14F-4D97-AF65-F5344CB8AC3E}">
        <p14:creationId xmlns:p14="http://schemas.microsoft.com/office/powerpoint/2010/main" val="293941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D945A-8D6E-A595-54F5-246278D079D1}"/>
              </a:ext>
            </a:extLst>
          </p:cNvPr>
          <p:cNvSpPr>
            <a:spLocks noGrp="1"/>
          </p:cNvSpPr>
          <p:nvPr>
            <p:ph type="title"/>
          </p:nvPr>
        </p:nvSpPr>
        <p:spPr>
          <a:xfrm>
            <a:off x="1004015" y="868678"/>
            <a:ext cx="7202532" cy="1794510"/>
          </a:xfrm>
        </p:spPr>
        <p:txBody>
          <a:bodyPr>
            <a:normAutofit/>
          </a:bodyPr>
          <a:lstStyle/>
          <a:p>
            <a:r>
              <a:rPr lang="en-IN" sz="4800" dirty="0">
                <a:solidFill>
                  <a:schemeClr val="bg1"/>
                </a:solidFill>
              </a:rPr>
              <a:t>Validating Controllers for Pod Security &amp; Resiliency</a:t>
            </a:r>
          </a:p>
        </p:txBody>
      </p:sp>
      <p:sp>
        <p:nvSpPr>
          <p:cNvPr id="6" name="Content Placeholder 5">
            <a:extLst>
              <a:ext uri="{FF2B5EF4-FFF2-40B4-BE49-F238E27FC236}">
                <a16:creationId xmlns:a16="http://schemas.microsoft.com/office/drawing/2014/main" id="{FE5922C1-1E77-7734-4D0F-A18D23DBA753}"/>
              </a:ext>
            </a:extLst>
          </p:cNvPr>
          <p:cNvSpPr>
            <a:spLocks noGrp="1"/>
          </p:cNvSpPr>
          <p:nvPr>
            <p:ph idx="1"/>
          </p:nvPr>
        </p:nvSpPr>
        <p:spPr>
          <a:xfrm>
            <a:off x="1004016" y="2767584"/>
            <a:ext cx="7202532" cy="5145024"/>
          </a:xfrm>
        </p:spPr>
        <p:txBody>
          <a:bodyPr>
            <a:normAutofit lnSpcReduction="10000"/>
          </a:bodyPr>
          <a:lstStyle/>
          <a:p>
            <a:pPr marL="285750" indent="-285750">
              <a:buFont typeface="Arial" panose="020B0604020202020204" pitchFamily="34" charset="0"/>
              <a:buChar char="•"/>
            </a:pPr>
            <a:r>
              <a:rPr lang="en-IN" sz="1680" dirty="0">
                <a:solidFill>
                  <a:schemeClr val="bg1"/>
                </a:solidFill>
              </a:rPr>
              <a:t>Security Policies</a:t>
            </a:r>
          </a:p>
          <a:p>
            <a:pPr marL="560059" lvl="1" indent="-285750">
              <a:buFont typeface="Arial" panose="020B0604020202020204" pitchFamily="34" charset="0"/>
              <a:buChar char="•"/>
            </a:pPr>
            <a:r>
              <a:rPr lang="en-IN" sz="1680" dirty="0">
                <a:solidFill>
                  <a:schemeClr val="bg1"/>
                </a:solidFill>
              </a:rPr>
              <a:t>Enforcing security context of the pods and containers</a:t>
            </a:r>
          </a:p>
          <a:p>
            <a:pPr marL="560059" lvl="1" indent="-285750">
              <a:buFont typeface="Arial" panose="020B0604020202020204" pitchFamily="34" charset="0"/>
              <a:buChar char="•"/>
            </a:pPr>
            <a:r>
              <a:rPr lang="en-IN" sz="1680" dirty="0">
                <a:solidFill>
                  <a:schemeClr val="bg1"/>
                </a:solidFill>
              </a:rPr>
              <a:t>Container security and vulnerability prevention measures</a:t>
            </a:r>
          </a:p>
          <a:p>
            <a:pPr marL="560059" lvl="1" indent="-285750">
              <a:buFont typeface="Arial" panose="020B0604020202020204" pitchFamily="34" charset="0"/>
              <a:buChar char="•"/>
            </a:pPr>
            <a:r>
              <a:rPr lang="en-IN" sz="1680" dirty="0">
                <a:solidFill>
                  <a:schemeClr val="bg1"/>
                </a:solidFill>
              </a:rPr>
              <a:t>Learnings from </a:t>
            </a:r>
          </a:p>
          <a:p>
            <a:pPr marL="834368" lvl="2" indent="-285750">
              <a:buFont typeface="Arial" panose="020B0604020202020204" pitchFamily="34" charset="0"/>
              <a:buChar char="•"/>
            </a:pPr>
            <a:r>
              <a:rPr lang="en-IN" sz="1680" dirty="0">
                <a:solidFill>
                  <a:schemeClr val="bg1"/>
                </a:solidFill>
              </a:rPr>
              <a:t>Public Cloud Security Communities and </a:t>
            </a:r>
          </a:p>
          <a:p>
            <a:pPr marL="834368" lvl="2" indent="-285750">
              <a:buFont typeface="Arial" panose="020B0604020202020204" pitchFamily="34" charset="0"/>
              <a:buChar char="•"/>
            </a:pPr>
            <a:r>
              <a:rPr lang="en-IN" sz="1680" dirty="0">
                <a:solidFill>
                  <a:schemeClr val="bg1"/>
                </a:solidFill>
              </a:rPr>
              <a:t>General Linux Security controls</a:t>
            </a:r>
          </a:p>
          <a:p>
            <a:pPr marL="285750" indent="-285750">
              <a:buFont typeface="Arial" panose="020B0604020202020204" pitchFamily="34" charset="0"/>
              <a:buChar char="•"/>
            </a:pPr>
            <a:r>
              <a:rPr lang="en-IN" sz="1680" dirty="0">
                <a:solidFill>
                  <a:schemeClr val="bg1"/>
                </a:solidFill>
              </a:rPr>
              <a:t>Reliability Policies</a:t>
            </a:r>
          </a:p>
          <a:p>
            <a:pPr marL="560059" lvl="1" indent="-285750">
              <a:buFont typeface="Arial" panose="020B0604020202020204" pitchFamily="34" charset="0"/>
              <a:buChar char="•"/>
            </a:pPr>
            <a:r>
              <a:rPr lang="en-IN" sz="1680" dirty="0">
                <a:solidFill>
                  <a:schemeClr val="bg1"/>
                </a:solidFill>
              </a:rPr>
              <a:t>AKS Nodes</a:t>
            </a:r>
          </a:p>
          <a:p>
            <a:pPr marL="834368" lvl="2" indent="-285750">
              <a:buFont typeface="Arial" panose="020B0604020202020204" pitchFamily="34" charset="0"/>
              <a:buChar char="•"/>
            </a:pPr>
            <a:r>
              <a:rPr lang="en-IN" sz="1680" dirty="0">
                <a:solidFill>
                  <a:schemeClr val="bg1"/>
                </a:solidFill>
              </a:rPr>
              <a:t>Distribution across availability zones</a:t>
            </a:r>
          </a:p>
          <a:p>
            <a:pPr marL="560059" lvl="1" indent="-285750">
              <a:buFont typeface="Arial" panose="020B0604020202020204" pitchFamily="34" charset="0"/>
              <a:buChar char="•"/>
            </a:pPr>
            <a:r>
              <a:rPr lang="en-IN" sz="1680" dirty="0">
                <a:solidFill>
                  <a:schemeClr val="bg1"/>
                </a:solidFill>
              </a:rPr>
              <a:t>Pod Reliability</a:t>
            </a:r>
          </a:p>
          <a:p>
            <a:pPr marL="834368" lvl="2" indent="-285750">
              <a:buFont typeface="Arial" panose="020B0604020202020204" pitchFamily="34" charset="0"/>
              <a:buChar char="•"/>
            </a:pPr>
            <a:r>
              <a:rPr lang="en-IN" sz="1680" dirty="0">
                <a:solidFill>
                  <a:schemeClr val="bg1"/>
                </a:solidFill>
              </a:rPr>
              <a:t>Minimum number of replicas</a:t>
            </a:r>
          </a:p>
          <a:p>
            <a:pPr marL="834368" lvl="2" indent="-285750">
              <a:buFont typeface="Arial" panose="020B0604020202020204" pitchFamily="34" charset="0"/>
              <a:buChar char="•"/>
            </a:pPr>
            <a:r>
              <a:rPr lang="en-IN" sz="1680" dirty="0">
                <a:solidFill>
                  <a:schemeClr val="bg1"/>
                </a:solidFill>
              </a:rPr>
              <a:t>Pod Topology Spread Constraints</a:t>
            </a:r>
          </a:p>
          <a:p>
            <a:pPr marL="834368" lvl="2" indent="-285750">
              <a:buFont typeface="Arial" panose="020B0604020202020204" pitchFamily="34" charset="0"/>
              <a:buChar char="•"/>
            </a:pPr>
            <a:r>
              <a:rPr lang="en-IN" sz="1680" dirty="0">
                <a:solidFill>
                  <a:schemeClr val="bg1"/>
                </a:solidFill>
              </a:rPr>
              <a:t>Pod Disruption Budgets</a:t>
            </a:r>
          </a:p>
          <a:p>
            <a:pPr marL="560059" lvl="1" indent="-285750">
              <a:buFont typeface="Arial" panose="020B0604020202020204" pitchFamily="34" charset="0"/>
              <a:buChar char="•"/>
            </a:pPr>
            <a:endParaRPr lang="en-IN" sz="1680" dirty="0">
              <a:solidFill>
                <a:schemeClr val="bg1"/>
              </a:solidFill>
            </a:endParaRPr>
          </a:p>
        </p:txBody>
      </p:sp>
      <p:pic>
        <p:nvPicPr>
          <p:cNvPr id="8" name="Picture 7" descr="Transparent padlock">
            <a:extLst>
              <a:ext uri="{FF2B5EF4-FFF2-40B4-BE49-F238E27FC236}">
                <a16:creationId xmlns:a16="http://schemas.microsoft.com/office/drawing/2014/main" id="{198266DB-A69E-C6BF-F26D-48D9E2E879EC}"/>
              </a:ext>
            </a:extLst>
          </p:cNvPr>
          <p:cNvPicPr>
            <a:picLocks noChangeAspect="1"/>
          </p:cNvPicPr>
          <p:nvPr/>
        </p:nvPicPr>
        <p:blipFill rotWithShape="1">
          <a:blip r:embed="rId2"/>
          <a:srcRect l="10719" r="41598" b="2"/>
          <a:stretch/>
        </p:blipFill>
        <p:spPr>
          <a:xfrm>
            <a:off x="8639328" y="12"/>
            <a:ext cx="5991072" cy="8229588"/>
          </a:xfrm>
          <a:prstGeom prst="rect">
            <a:avLst/>
          </a:prstGeom>
          <a:effectLst/>
        </p:spPr>
      </p:pic>
    </p:spTree>
    <p:extLst>
      <p:ext uri="{BB962C8B-B14F-4D97-AF65-F5344CB8AC3E}">
        <p14:creationId xmlns:p14="http://schemas.microsoft.com/office/powerpoint/2010/main" val="21961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2.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661D46-9602-48E1-9F42-2B7287AF02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790</Words>
  <Application>Microsoft Office PowerPoint</Application>
  <PresentationFormat>Custom</PresentationFormat>
  <Paragraphs>102</Paragraphs>
  <Slides>21</Slides>
  <Notes>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1" baseType="lpstr">
      <vt:lpstr>Segoe UI Semibold</vt:lpstr>
      <vt:lpstr>Calibri Light</vt:lpstr>
      <vt:lpstr>Wingdings</vt:lpstr>
      <vt:lpstr>Consolas</vt:lpstr>
      <vt:lpstr>Segoe UI</vt:lpstr>
      <vt:lpstr>Arial</vt:lpstr>
      <vt:lpstr>Calibri</vt:lpstr>
      <vt:lpstr>Document template - Corp grid</vt:lpstr>
      <vt:lpstr>Office Theme</vt:lpstr>
      <vt:lpstr>Worksheet</vt:lpstr>
      <vt:lpstr>Azure Community Conference 2021</vt:lpstr>
      <vt:lpstr>Gold Partner</vt:lpstr>
      <vt:lpstr>Sriram Ganesan</vt:lpstr>
      <vt:lpstr>Unified Governance of AKS through Gatekeeper and Azure Policies</vt:lpstr>
      <vt:lpstr>Agenda</vt:lpstr>
      <vt:lpstr>Cloud Governance</vt:lpstr>
      <vt:lpstr>Components in an ASP.NET Request Pipeline</vt:lpstr>
      <vt:lpstr>Admission Controllers in Kubernetes</vt:lpstr>
      <vt:lpstr>Validating Controllers for Pod Security &amp; Resiliency</vt:lpstr>
      <vt:lpstr>Introduction to OPA, Rego &amp; Azure Policies</vt:lpstr>
      <vt:lpstr>OPA + Gatekeeper with Azure Policies for AKS- Architecture</vt:lpstr>
      <vt:lpstr>OPA + Gatekeeper with Azure Policies for AKS- Anatomy</vt:lpstr>
      <vt:lpstr>Security Policies and Extensions for reliability</vt:lpstr>
      <vt:lpstr>Application of Kubernetes policies at Enterprise Scale</vt:lpstr>
      <vt:lpstr>Pod Topology Spread Constraint demo</vt:lpstr>
      <vt:lpstr>Takeaway for Dev and DevSecOps</vt:lpstr>
      <vt:lpstr>References</vt:lpstr>
      <vt:lpstr>Azure Communities</vt:lpstr>
      <vt:lpstr>Q &amp; A</vt:lpstr>
      <vt:lpstr>Feedback</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27</cp:revision>
  <dcterms:created xsi:type="dcterms:W3CDTF">2020-10-17T05:30:34Z</dcterms:created>
  <dcterms:modified xsi:type="dcterms:W3CDTF">2022-05-08T11:00:21Z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